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74" r:id="rId3"/>
    <p:sldId id="273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4EA557"/>
    <a:srgbClr val="408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4"/>
    <p:restoredTop sz="94613"/>
  </p:normalViewPr>
  <p:slideViewPr>
    <p:cSldViewPr snapToGrid="0" snapToObjects="1">
      <p:cViewPr varScale="1">
        <p:scale>
          <a:sx n="82" d="100"/>
          <a:sy n="82" d="100"/>
        </p:scale>
        <p:origin x="141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ECEF-0312-CB41-AF1B-3C75B5CE3C3A}" type="datetimeFigureOut">
              <a:rPr lang="en-US" smtClean="0"/>
              <a:t>13-Mar-17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31621-BD15-814A-8A82-CAD95D960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5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ECEF-0312-CB41-AF1B-3C75B5CE3C3A}" type="datetimeFigureOut">
              <a:rPr lang="en-US" smtClean="0"/>
              <a:t>13-Mar-17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31621-BD15-814A-8A82-CAD95D960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9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ECEF-0312-CB41-AF1B-3C75B5CE3C3A}" type="datetimeFigureOut">
              <a:rPr lang="en-US" smtClean="0"/>
              <a:t>13-Mar-17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31621-BD15-814A-8A82-CAD95D960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46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3" descr="full_blue_tt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200400" y="381000"/>
            <a:ext cx="5562600" cy="2743200"/>
          </a:xfrm>
          <a:noFill/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3276600"/>
            <a:ext cx="5562600" cy="2362200"/>
          </a:xfrm>
        </p:spPr>
        <p:txBody>
          <a:bodyPr/>
          <a:lstStyle>
            <a:lvl1pPr marL="0" indent="0">
              <a:buFont typeface="Wingdings" charset="0"/>
              <a:buNone/>
              <a:defRPr sz="3200">
                <a:solidFill>
                  <a:srgbClr val="F1AB00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fld id="{10D86E55-6AD2-814B-BA4E-229281B310F3}" type="datetime1">
              <a:rPr lang="en-US">
                <a:solidFill>
                  <a:prstClr val="white"/>
                </a:solidFill>
                <a:latin typeface="Arial"/>
                <a:ea typeface="ＭＳ Ｐゴシック"/>
              </a:rPr>
              <a:pPr/>
              <a:t>13-Mar-17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fld id="{8CF8A4EF-CDB0-3142-B866-F3AD53A0F82F}" type="slidenum">
              <a:rPr lang="en-US">
                <a:solidFill>
                  <a:prstClr val="white"/>
                </a:solidFill>
                <a:latin typeface="Arial"/>
                <a:ea typeface="ＭＳ Ｐゴシック"/>
              </a:rPr>
              <a:pPr/>
              <a:t>‹#›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41631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B39F91-2624-2A44-A249-D1191DFC9865}" type="datetime1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13-Mar-17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8A4EF-CDB0-3142-B866-F3AD53A0F82F}" type="slidenum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‹#›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663416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3C47F0-4012-A34B-B185-505D81243FB8}" type="datetime1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13-Mar-17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8A4EF-CDB0-3142-B866-F3AD53A0F82F}" type="slidenum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‹#›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383720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FBDC7-303A-CC45-A54B-9D590DB9A029}" type="datetime1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13-Mar-17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8A4EF-CDB0-3142-B866-F3AD53A0F82F}" type="slidenum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‹#›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49161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ADC99E-3381-2748-9116-CD3CADBEED56}" type="datetime1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13-Mar-17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8A4EF-CDB0-3142-B866-F3AD53A0F82F}" type="slidenum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‹#›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566163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B5143-2F14-F148-B56A-B2238AFB7CBE}" type="datetime1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13-Mar-17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8A4EF-CDB0-3142-B866-F3AD53A0F82F}" type="slidenum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‹#›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511423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A3D6F-A150-DD44-BA3E-6DB01A2844C4}" type="datetime1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13-Mar-17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8A4EF-CDB0-3142-B866-F3AD53A0F82F}" type="slidenum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‹#›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6646394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D846DE-E3CC-E44C-861B-0F5F05A1D8F9}" type="datetime1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13-Mar-17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8A4EF-CDB0-3142-B866-F3AD53A0F82F}" type="slidenum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‹#›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4032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ECEF-0312-CB41-AF1B-3C75B5CE3C3A}" type="datetimeFigureOut">
              <a:rPr lang="en-US" smtClean="0"/>
              <a:t>13-Mar-17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31621-BD15-814A-8A82-CAD95D960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221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602A36-4272-5148-9576-8363F7BC6128}" type="datetime1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13-Mar-17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8A4EF-CDB0-3142-B866-F3AD53A0F82F}" type="slidenum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‹#›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6226037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5BB1D3-3979-FE41-808E-964A334BB504}" type="datetime1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13-Mar-17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8A4EF-CDB0-3142-B866-F3AD53A0F82F}" type="slidenum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‹#›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50398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0B5DA-A37A-A54B-80F2-8333FA4F39DB}" type="datetime1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13-Mar-17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8A4EF-CDB0-3142-B866-F3AD53A0F82F}" type="slidenum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‹#›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291362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ECEF-0312-CB41-AF1B-3C75B5CE3C3A}" type="datetimeFigureOut">
              <a:rPr lang="en-US" smtClean="0"/>
              <a:t>13-Mar-17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31621-BD15-814A-8A82-CAD95D960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2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ECEF-0312-CB41-AF1B-3C75B5CE3C3A}" type="datetimeFigureOut">
              <a:rPr lang="en-US" smtClean="0"/>
              <a:t>13-Mar-17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31621-BD15-814A-8A82-CAD95D960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45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ECEF-0312-CB41-AF1B-3C75B5CE3C3A}" type="datetimeFigureOut">
              <a:rPr lang="en-US" smtClean="0"/>
              <a:t>13-Mar-17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31621-BD15-814A-8A82-CAD95D960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4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ECEF-0312-CB41-AF1B-3C75B5CE3C3A}" type="datetimeFigureOut">
              <a:rPr lang="en-US" smtClean="0"/>
              <a:t>13-Mar-17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31621-BD15-814A-8A82-CAD95D960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1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ECEF-0312-CB41-AF1B-3C75B5CE3C3A}" type="datetimeFigureOut">
              <a:rPr lang="en-US" smtClean="0"/>
              <a:t>13-Mar-17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31621-BD15-814A-8A82-CAD95D960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1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ECEF-0312-CB41-AF1B-3C75B5CE3C3A}" type="datetimeFigureOut">
              <a:rPr lang="en-US" smtClean="0"/>
              <a:t>13-Mar-17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31621-BD15-814A-8A82-CAD95D960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4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ECEF-0312-CB41-AF1B-3C75B5CE3C3A}" type="datetimeFigureOut">
              <a:rPr lang="en-US" smtClean="0"/>
              <a:t>13-Mar-17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31621-BD15-814A-8A82-CAD95D960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689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3ECEF-0312-CB41-AF1B-3C75B5CE3C3A}" type="datetimeFigureOut">
              <a:rPr lang="en-US" smtClean="0"/>
              <a:t>13-Mar-17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31621-BD15-814A-8A82-CAD95D960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24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rgbClr val="204DB5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pic>
        <p:nvPicPr>
          <p:cNvPr id="1027" name="Picture 41" descr="small_logo_insid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2055" y="59764"/>
            <a:ext cx="1117004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432800" cy="762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5105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 smtClean="0">
                <a:solidFill>
                  <a:schemeClr val="bg1"/>
                </a:solidFill>
                <a:cs typeface="+mn-cs"/>
              </a:defRPr>
            </a:lvl1pPr>
          </a:lstStyle>
          <a:p>
            <a:fld id="{3B0E7903-5929-A64C-BEE8-DC0D936B5A3C}" type="datetime1">
              <a:rPr lang="en-US">
                <a:solidFill>
                  <a:prstClr val="white"/>
                </a:solidFill>
                <a:latin typeface="Arial"/>
                <a:ea typeface="ＭＳ Ｐゴシック"/>
              </a:rPr>
              <a:pPr/>
              <a:t>13-Mar-17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bg1"/>
                </a:solidFill>
                <a:cs typeface="+mn-cs"/>
              </a:defRPr>
            </a:lvl1pPr>
          </a:lstStyle>
          <a:p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1"/>
                </a:solidFill>
                <a:cs typeface="+mn-cs"/>
              </a:defRPr>
            </a:lvl1pPr>
          </a:lstStyle>
          <a:p>
            <a:fld id="{8CF8A4EF-CDB0-3142-B866-F3AD53A0F82F}" type="slidenum">
              <a:rPr lang="en-US">
                <a:solidFill>
                  <a:prstClr val="white"/>
                </a:solidFill>
                <a:latin typeface="Arial"/>
                <a:ea typeface="ＭＳ Ｐゴシック"/>
              </a:rPr>
              <a:pPr/>
              <a:t>‹#›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44415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0"/>
        <a:buBlip>
          <a:blip r:embed="rId14"/>
        </a:buBlip>
        <a:defRPr sz="3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Blip>
          <a:blip r:embed="rId15"/>
        </a:buBlip>
        <a:defRPr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0"/>
        <a:buBlip>
          <a:blip r:embed="rId16"/>
        </a:buBlip>
        <a:defRPr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0"/>
        <a:buBlip>
          <a:blip r:embed="rId15"/>
        </a:buBlip>
        <a:defRPr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Blip>
          <a:blip r:embed="rId16"/>
        </a:buBlip>
        <a:defRPr sz="2000">
          <a:solidFill>
            <a:schemeClr val="tx1"/>
          </a:solidFill>
          <a:latin typeface="+mn-lt"/>
          <a:ea typeface="+mn-ea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Blip>
          <a:blip r:embed="rId16"/>
        </a:buBlip>
        <a:defRPr sz="2000">
          <a:solidFill>
            <a:schemeClr val="tx1"/>
          </a:solidFill>
          <a:latin typeface="+mn-lt"/>
          <a:ea typeface="+mn-ea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Blip>
          <a:blip r:embed="rId16"/>
        </a:buBlip>
        <a:defRPr sz="2000">
          <a:solidFill>
            <a:schemeClr val="tx1"/>
          </a:solidFill>
          <a:latin typeface="+mn-lt"/>
          <a:ea typeface="+mn-ea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Blip>
          <a:blip r:embed="rId16"/>
        </a:buBlip>
        <a:defRPr sz="2000">
          <a:solidFill>
            <a:schemeClr val="tx1"/>
          </a:solidFill>
          <a:latin typeface="+mn-lt"/>
          <a:ea typeface="+mn-ea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Blip>
          <a:blip r:embed="rId16"/>
        </a:buBlip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7668" y="890518"/>
            <a:ext cx="5268776" cy="54246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7931"/>
            <a:ext cx="8432800" cy="762000"/>
          </a:xfrm>
        </p:spPr>
        <p:txBody>
          <a:bodyPr/>
          <a:lstStyle/>
          <a:p>
            <a:r>
              <a:rPr lang="en-US" dirty="0" err="1"/>
              <a:t>Tomasulo</a:t>
            </a:r>
            <a:r>
              <a:rPr lang="en-US" dirty="0"/>
              <a:t> Speculative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1800" dirty="0"/>
              <a:t>Loop:	LD R2,0(R1)	</a:t>
            </a:r>
          </a:p>
          <a:p>
            <a:pPr>
              <a:buNone/>
            </a:pPr>
            <a:r>
              <a:rPr lang="pt-BR" sz="1800" dirty="0"/>
              <a:t>		DADDIU R2,R2,#1	</a:t>
            </a:r>
          </a:p>
          <a:p>
            <a:pPr>
              <a:buNone/>
            </a:pPr>
            <a:r>
              <a:rPr lang="en-US" sz="1800" dirty="0"/>
              <a:t>		SD R2,0(R1)	</a:t>
            </a:r>
          </a:p>
          <a:p>
            <a:pPr>
              <a:buNone/>
            </a:pPr>
            <a:r>
              <a:rPr lang="pt-BR" sz="1800" dirty="0"/>
              <a:t>		DADDIU R1,R1,#8	</a:t>
            </a:r>
          </a:p>
          <a:p>
            <a:pPr>
              <a:buNone/>
            </a:pPr>
            <a:r>
              <a:rPr lang="en-US" sz="1800" dirty="0"/>
              <a:t>		BNE R2,R3,LOOP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/>
              <a:t>Assumption:</a:t>
            </a:r>
          </a:p>
          <a:p>
            <a:pPr>
              <a:buNone/>
            </a:pPr>
            <a:r>
              <a:rPr lang="en-US" sz="1800" dirty="0"/>
              <a:t>Add/Branch – 1 cycle</a:t>
            </a:r>
          </a:p>
          <a:p>
            <a:pPr>
              <a:buNone/>
            </a:pPr>
            <a:r>
              <a:rPr lang="en-US" sz="1800" dirty="0"/>
              <a:t>Load/Store – </a:t>
            </a:r>
            <a:br>
              <a:rPr lang="en-US" sz="1800" dirty="0"/>
            </a:br>
            <a:r>
              <a:rPr lang="en-US" sz="1800" dirty="0"/>
              <a:t>1 cycle </a:t>
            </a:r>
            <a:r>
              <a:rPr lang="en-US" sz="1800" dirty="0" err="1"/>
              <a:t>Addr</a:t>
            </a:r>
            <a:r>
              <a:rPr lang="en-US" sz="1800" dirty="0"/>
              <a:t>. Gen</a:t>
            </a:r>
            <a:br>
              <a:rPr lang="en-US" sz="1800" dirty="0"/>
            </a:br>
            <a:r>
              <a:rPr lang="en-US" sz="1800" dirty="0"/>
              <a:t>1 cycles Mem</a:t>
            </a:r>
            <a:r>
              <a:rPr lang="en-US" sz="1800"/>
              <a:t>. Access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/>
              <a:t>*Assume 2-issue superscalar</a:t>
            </a:r>
          </a:p>
          <a:p>
            <a:pPr>
              <a:buNone/>
            </a:pPr>
            <a:r>
              <a:rPr lang="en-US" sz="1800" dirty="0"/>
              <a:t>2 instruction can commit/clock</a:t>
            </a:r>
          </a:p>
          <a:p>
            <a:pPr>
              <a:buNone/>
            </a:pPr>
            <a:r>
              <a:rPr lang="en-US" sz="1800" dirty="0"/>
              <a:t>(2 CDB)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A4EF-CDB0-3142-B866-F3AD53A0F82F}" type="slidenum">
              <a:rPr lang="en-US" smtClean="0">
                <a:solidFill>
                  <a:prstClr val="white"/>
                </a:solidFill>
                <a:latin typeface="Arial"/>
                <a:ea typeface="ＭＳ Ｐゴシック"/>
              </a:rPr>
              <a:pPr/>
              <a:t>1</a:t>
            </a:fld>
            <a:endParaRPr lang="en-US">
              <a:solidFill>
                <a:prstClr val="white"/>
              </a:solidFill>
              <a:latin typeface="Arial"/>
              <a:ea typeface="ＭＳ Ｐゴシック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80523" y="5735554"/>
            <a:ext cx="914400" cy="228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Branch</a:t>
            </a:r>
          </a:p>
        </p:txBody>
      </p:sp>
      <p:sp>
        <p:nvSpPr>
          <p:cNvPr id="7" name="Rectangle 6"/>
          <p:cNvSpPr/>
          <p:nvPr/>
        </p:nvSpPr>
        <p:spPr>
          <a:xfrm>
            <a:off x="5318360" y="5736973"/>
            <a:ext cx="914400" cy="228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FP Adder</a:t>
            </a:r>
          </a:p>
        </p:txBody>
      </p:sp>
      <p:sp>
        <p:nvSpPr>
          <p:cNvPr id="8" name="Rectangle 7"/>
          <p:cNvSpPr/>
          <p:nvPr/>
        </p:nvSpPr>
        <p:spPr>
          <a:xfrm>
            <a:off x="4091700" y="5735554"/>
            <a:ext cx="914400" cy="228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Memory </a:t>
            </a:r>
          </a:p>
        </p:txBody>
      </p:sp>
    </p:spTree>
    <p:extLst>
      <p:ext uri="{BB962C8B-B14F-4D97-AF65-F5344CB8AC3E}">
        <p14:creationId xmlns:p14="http://schemas.microsoft.com/office/powerpoint/2010/main" val="1928345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801115"/>
              </p:ext>
            </p:extLst>
          </p:nvPr>
        </p:nvGraphicFramePr>
        <p:xfrm>
          <a:off x="3767662" y="3642925"/>
          <a:ext cx="5178784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Tag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Addr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8112" y="6177643"/>
            <a:ext cx="887588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Cycle 8: ADD1b –Commit, BNE1 – Commit, LD2 – Wait to Commit, </a:t>
            </a:r>
            <a:br>
              <a:rPr lang="en-US" sz="1600" dirty="0"/>
            </a:br>
            <a:r>
              <a:rPr lang="en-US" sz="1600" dirty="0"/>
              <a:t>ADD2a – Exec, SD2 – Wait for R2 (ADD2a), ADD2b – Wait to Commit , BNE2 – Wait for R2 (ADD2a)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0907" y="3287089"/>
            <a:ext cx="5044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Assume: (R1) = 100, (R3) = 10,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[100] = 5,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[108] = 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772054"/>
              </p:ext>
            </p:extLst>
          </p:nvPr>
        </p:nvGraphicFramePr>
        <p:xfrm>
          <a:off x="268112" y="3368605"/>
          <a:ext cx="323674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Type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Dest</a:t>
                      </a:r>
                      <a:r>
                        <a:rPr lang="en-US" sz="1200" dirty="0"/>
                        <a:t>.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Ready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Rob9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Rob7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Rob6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Rob5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Rob4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032084"/>
              </p:ext>
            </p:extLst>
          </p:nvPr>
        </p:nvGraphicFramePr>
        <p:xfrm>
          <a:off x="268112" y="225777"/>
          <a:ext cx="8678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111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9347">
                <a:tc>
                  <a:txBody>
                    <a:bodyPr/>
                    <a:lstStyle/>
                    <a:p>
                      <a:r>
                        <a:rPr lang="en-US" sz="1200" dirty="0" err="1"/>
                        <a:t>Iter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Instruction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Issue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Exec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Mem</a:t>
                      </a:r>
                      <a:r>
                        <a:rPr lang="en-US" sz="1200" dirty="0"/>
                        <a:t> access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Wrt</a:t>
                      </a:r>
                      <a:r>
                        <a:rPr lang="en-US" sz="1200" dirty="0"/>
                        <a:t>. CDB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Commit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Comment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[100]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Exec. Directly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6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No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Exec. Delay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[108]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Exec.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Directly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7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0" y="4614336"/>
            <a:ext cx="26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573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52307"/>
              </p:ext>
            </p:extLst>
          </p:nvPr>
        </p:nvGraphicFramePr>
        <p:xfrm>
          <a:off x="3767662" y="3642925"/>
          <a:ext cx="5178784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Tag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Addr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8112" y="6177643"/>
            <a:ext cx="887588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Cycle 9: LD2 – Commit, ADD2a – CDB, SD2 – Wait for R2 (ADD2a), ADD2b – Wait to Commit , BNE2 – Wait for R2 (ADD2a)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0907" y="3287089"/>
            <a:ext cx="5044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Assume: (R1) = 100, (R3) = 10,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[100] = 5,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[108] = 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190496"/>
              </p:ext>
            </p:extLst>
          </p:nvPr>
        </p:nvGraphicFramePr>
        <p:xfrm>
          <a:off x="268112" y="3368605"/>
          <a:ext cx="323674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Type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Dest</a:t>
                      </a:r>
                      <a:r>
                        <a:rPr lang="en-US" sz="1200" dirty="0"/>
                        <a:t>.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Ready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Rob9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Rob7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Rob6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Rob5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Rob4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53817"/>
              </p:ext>
            </p:extLst>
          </p:nvPr>
        </p:nvGraphicFramePr>
        <p:xfrm>
          <a:off x="268112" y="225777"/>
          <a:ext cx="8678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111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9347">
                <a:tc>
                  <a:txBody>
                    <a:bodyPr/>
                    <a:lstStyle/>
                    <a:p>
                      <a:r>
                        <a:rPr lang="en-US" sz="1200" dirty="0" err="1"/>
                        <a:t>Iter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Instruction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Issue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Exec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Mem</a:t>
                      </a:r>
                      <a:r>
                        <a:rPr lang="en-US" sz="1200" dirty="0"/>
                        <a:t> access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Wrt</a:t>
                      </a:r>
                      <a:r>
                        <a:rPr lang="en-US" sz="1200" dirty="0"/>
                        <a:t>. CDB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Commit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Comment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[100]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Exec. Directly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6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No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Exec. Delay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[108]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Exec.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Directly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7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0" y="4346225"/>
            <a:ext cx="26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939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775664"/>
              </p:ext>
            </p:extLst>
          </p:nvPr>
        </p:nvGraphicFramePr>
        <p:xfrm>
          <a:off x="3767662" y="3642925"/>
          <a:ext cx="5178784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Tag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Addr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8112" y="6177643"/>
            <a:ext cx="8875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Cycle 10: ADD2a – Commit, SD2 – Commit, ADD2b – Wait to Commit , BNE2 – Exec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0907" y="3287089"/>
            <a:ext cx="5044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Assume: (R1) = 100, (R3) = 10,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[100] = 5,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[108] = 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115250"/>
              </p:ext>
            </p:extLst>
          </p:nvPr>
        </p:nvGraphicFramePr>
        <p:xfrm>
          <a:off x="268112" y="3368605"/>
          <a:ext cx="323674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Type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Dest</a:t>
                      </a:r>
                      <a:r>
                        <a:rPr lang="en-US" sz="1200" dirty="0"/>
                        <a:t>.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Ready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Rob9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Rob7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Rob6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Rob5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Rob4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092348"/>
              </p:ext>
            </p:extLst>
          </p:nvPr>
        </p:nvGraphicFramePr>
        <p:xfrm>
          <a:off x="268112" y="225777"/>
          <a:ext cx="8678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111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9347">
                <a:tc>
                  <a:txBody>
                    <a:bodyPr/>
                    <a:lstStyle/>
                    <a:p>
                      <a:r>
                        <a:rPr lang="en-US" sz="1200" dirty="0" err="1"/>
                        <a:t>Iter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Instruction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Issue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Exec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Mem</a:t>
                      </a:r>
                      <a:r>
                        <a:rPr lang="en-US" sz="1200" dirty="0"/>
                        <a:t> access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Wrt</a:t>
                      </a:r>
                      <a:r>
                        <a:rPr lang="en-US" sz="1200" dirty="0"/>
                        <a:t>. CDB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Commit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Comment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[100]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Exec. Directly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6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No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Exec. Delay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[108]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Exec.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Directly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7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0" y="3795892"/>
            <a:ext cx="26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292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380209"/>
              </p:ext>
            </p:extLst>
          </p:nvPr>
        </p:nvGraphicFramePr>
        <p:xfrm>
          <a:off x="3767662" y="3642925"/>
          <a:ext cx="5178784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Tag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Addr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8112" y="6177643"/>
            <a:ext cx="8875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Cycle 11: ADD2b – Commit , BNE2 – Commit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0907" y="3287089"/>
            <a:ext cx="5044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Assume: (R1) = 100, (R3) = 10,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[100] = 5,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[108] = 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271833"/>
              </p:ext>
            </p:extLst>
          </p:nvPr>
        </p:nvGraphicFramePr>
        <p:xfrm>
          <a:off x="268112" y="3368605"/>
          <a:ext cx="323674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Type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Dest</a:t>
                      </a:r>
                      <a:r>
                        <a:rPr lang="en-US" sz="1200" dirty="0"/>
                        <a:t>.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Ready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Rob9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Rob7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Rob6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Rob5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Rob4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912270"/>
              </p:ext>
            </p:extLst>
          </p:nvPr>
        </p:nvGraphicFramePr>
        <p:xfrm>
          <a:off x="268112" y="225777"/>
          <a:ext cx="8678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111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9347">
                <a:tc>
                  <a:txBody>
                    <a:bodyPr/>
                    <a:lstStyle/>
                    <a:p>
                      <a:r>
                        <a:rPr lang="en-US" sz="1200" dirty="0" err="1"/>
                        <a:t>Iter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Instruction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Issue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Exec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Mem</a:t>
                      </a:r>
                      <a:r>
                        <a:rPr lang="en-US" sz="1200" dirty="0"/>
                        <a:t> access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Wrt</a:t>
                      </a:r>
                      <a:r>
                        <a:rPr lang="en-US" sz="1200" dirty="0"/>
                        <a:t>. CDB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Commit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Comment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[100]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Exec. Directly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6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No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Exec. Delay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[108]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Exec.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Directly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7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0" y="5686781"/>
            <a:ext cx="26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271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977131"/>
              </p:ext>
            </p:extLst>
          </p:nvPr>
        </p:nvGraphicFramePr>
        <p:xfrm>
          <a:off x="3767662" y="3642925"/>
          <a:ext cx="5178784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Tag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Addr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613589"/>
              </p:ext>
            </p:extLst>
          </p:nvPr>
        </p:nvGraphicFramePr>
        <p:xfrm>
          <a:off x="268112" y="225777"/>
          <a:ext cx="8678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111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9347">
                <a:tc>
                  <a:txBody>
                    <a:bodyPr/>
                    <a:lstStyle/>
                    <a:p>
                      <a:r>
                        <a:rPr lang="en-US" sz="1200" dirty="0" err="1"/>
                        <a:t>Iter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Instruction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Issue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Exec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Mem</a:t>
                      </a:r>
                      <a:r>
                        <a:rPr lang="en-US" sz="1200" dirty="0"/>
                        <a:t> access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Wrt</a:t>
                      </a:r>
                      <a:r>
                        <a:rPr lang="en-US" sz="1200" dirty="0"/>
                        <a:t>. CDB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Commit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Comment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[100]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6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[108]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7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00907" y="3287089"/>
            <a:ext cx="5044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Assume: (R1) = 100, (R3) = 10,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[100] = 5,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[108] = 6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9930"/>
              </p:ext>
            </p:extLst>
          </p:nvPr>
        </p:nvGraphicFramePr>
        <p:xfrm>
          <a:off x="268112" y="3384974"/>
          <a:ext cx="323674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Type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Dest</a:t>
                      </a:r>
                      <a:r>
                        <a:rPr lang="en-US" sz="1200" dirty="0"/>
                        <a:t>.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Ready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/>
                          <a:cs typeface="Calibri"/>
                        </a:rPr>
                        <a:t>Rob9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Rob7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Rob6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Rob5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Rob4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73891" y="6140027"/>
            <a:ext cx="4196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Busy field not shown here due to space constraint.</a:t>
            </a:r>
          </a:p>
          <a:p>
            <a:r>
              <a:rPr lang="en-US" sz="1400" dirty="0">
                <a:latin typeface="Arial"/>
                <a:cs typeface="Arial"/>
              </a:rPr>
              <a:t>If there’s no entry, busy = 0, else busy = 1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0" y="5954889"/>
            <a:ext cx="26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466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042276"/>
              </p:ext>
            </p:extLst>
          </p:nvPr>
        </p:nvGraphicFramePr>
        <p:xfrm>
          <a:off x="3767662" y="3642925"/>
          <a:ext cx="5178784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Tag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Addr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Rob2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accent2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Rob1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Rob1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8112" y="6330085"/>
            <a:ext cx="8678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Cycle 1: LD1 – Issue, ADD1a – Issue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0907" y="3287089"/>
            <a:ext cx="5044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Assume: (R1) = 100, (R3) = 10,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[100] = 5,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[108] = 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770414"/>
              </p:ext>
            </p:extLst>
          </p:nvPr>
        </p:nvGraphicFramePr>
        <p:xfrm>
          <a:off x="268112" y="3368605"/>
          <a:ext cx="323674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Type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Dest</a:t>
                      </a:r>
                      <a:r>
                        <a:rPr lang="en-US" sz="1200" dirty="0"/>
                        <a:t>.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Ready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Rob9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Rob7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Rob6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Rob5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Rob4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778868"/>
              </p:ext>
            </p:extLst>
          </p:nvPr>
        </p:nvGraphicFramePr>
        <p:xfrm>
          <a:off x="268112" y="225777"/>
          <a:ext cx="8678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111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9347">
                <a:tc>
                  <a:txBody>
                    <a:bodyPr/>
                    <a:lstStyle/>
                    <a:p>
                      <a:r>
                        <a:rPr lang="en-US" sz="1200" dirty="0" err="1"/>
                        <a:t>Iter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Instruction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Issue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Exec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Mem</a:t>
                      </a:r>
                      <a:r>
                        <a:rPr lang="en-US" sz="1200" dirty="0"/>
                        <a:t> access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Wrt</a:t>
                      </a:r>
                      <a:r>
                        <a:rPr lang="en-US" sz="1200" dirty="0"/>
                        <a:t>. CDB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Commit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Comment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[100]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6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[108]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7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0" y="5954889"/>
            <a:ext cx="26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425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575297"/>
              </p:ext>
            </p:extLst>
          </p:nvPr>
        </p:nvGraphicFramePr>
        <p:xfrm>
          <a:off x="3767662" y="3642925"/>
          <a:ext cx="5178784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Tag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Addr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Rob4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8112" y="6330085"/>
            <a:ext cx="8678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Cycle 2: LD1 – Calc. </a:t>
            </a:r>
            <a:r>
              <a:rPr lang="en-US" dirty="0" err="1"/>
              <a:t>Addr</a:t>
            </a:r>
            <a:r>
              <a:rPr lang="en-US" dirty="0"/>
              <a:t>., ADD1a – Wait for R2 (LD1), SD1 – Issue, ADD1b - Issue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0907" y="3287089"/>
            <a:ext cx="5044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Assume: (R1) = 100, (R3) = 10,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[100] = 5,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[108] = 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139003"/>
              </p:ext>
            </p:extLst>
          </p:nvPr>
        </p:nvGraphicFramePr>
        <p:xfrm>
          <a:off x="268112" y="3368605"/>
          <a:ext cx="323674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Type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Dest</a:t>
                      </a:r>
                      <a:r>
                        <a:rPr lang="en-US" sz="1200" dirty="0"/>
                        <a:t>.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Ready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Rob9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Rob7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Rob6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Rob5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Rob4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0+(R1)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Rob2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567364"/>
              </p:ext>
            </p:extLst>
          </p:nvPr>
        </p:nvGraphicFramePr>
        <p:xfrm>
          <a:off x="268112" y="225777"/>
          <a:ext cx="8678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111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9347">
                <a:tc>
                  <a:txBody>
                    <a:bodyPr/>
                    <a:lstStyle/>
                    <a:p>
                      <a:r>
                        <a:rPr lang="en-US" sz="1200" dirty="0" err="1"/>
                        <a:t>Iter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Instruction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Issue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Exec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Mem</a:t>
                      </a:r>
                      <a:r>
                        <a:rPr lang="en-US" sz="1200" dirty="0"/>
                        <a:t> access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Wrt</a:t>
                      </a:r>
                      <a:r>
                        <a:rPr lang="en-US" sz="1200" dirty="0"/>
                        <a:t>. CDB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Commit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Comment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[100]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6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[108]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7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0" y="5954889"/>
            <a:ext cx="26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8417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394042"/>
              </p:ext>
            </p:extLst>
          </p:nvPr>
        </p:nvGraphicFramePr>
        <p:xfrm>
          <a:off x="3767662" y="3642925"/>
          <a:ext cx="5178784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Tag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Addr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Rob5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Rob2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8112" y="6177643"/>
            <a:ext cx="8678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Cycle 3: LD1 – Load, ADD1a – Wait for R2 (LD1), SD1 – Calc. </a:t>
            </a:r>
            <a:r>
              <a:rPr lang="en-US" dirty="0" err="1"/>
              <a:t>Addr</a:t>
            </a:r>
            <a:r>
              <a:rPr lang="en-US" dirty="0"/>
              <a:t>, ADD1b – Execute, </a:t>
            </a:r>
            <a:br>
              <a:rPr lang="en-US" dirty="0"/>
            </a:br>
            <a:r>
              <a:rPr lang="en-US" dirty="0"/>
              <a:t>BNE1 - Issue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0907" y="3287089"/>
            <a:ext cx="5044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Assume: (R1) = 100, (R3) = 10,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[100] = 5,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[108] = 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935479"/>
              </p:ext>
            </p:extLst>
          </p:nvPr>
        </p:nvGraphicFramePr>
        <p:xfrm>
          <a:off x="268112" y="3368605"/>
          <a:ext cx="323674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Type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Dest</a:t>
                      </a:r>
                      <a:r>
                        <a:rPr lang="en-US" sz="1200" dirty="0"/>
                        <a:t>.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Ready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Rob9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Rob7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Rob6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Rob5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Rob4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Rob2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643523"/>
              </p:ext>
            </p:extLst>
          </p:nvPr>
        </p:nvGraphicFramePr>
        <p:xfrm>
          <a:off x="268112" y="225777"/>
          <a:ext cx="8678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111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9347">
                <a:tc>
                  <a:txBody>
                    <a:bodyPr/>
                    <a:lstStyle/>
                    <a:p>
                      <a:r>
                        <a:rPr lang="en-US" sz="1200" dirty="0" err="1"/>
                        <a:t>Iter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Instruction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Issue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Exec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Mem</a:t>
                      </a:r>
                      <a:r>
                        <a:rPr lang="en-US" sz="1200" dirty="0"/>
                        <a:t> access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Wrt</a:t>
                      </a:r>
                      <a:r>
                        <a:rPr lang="en-US" sz="1200" dirty="0"/>
                        <a:t>. CDB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Commit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Comment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[100]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Exec. Directly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6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[108]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7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0" y="5954889"/>
            <a:ext cx="26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060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663431"/>
              </p:ext>
            </p:extLst>
          </p:nvPr>
        </p:nvGraphicFramePr>
        <p:xfrm>
          <a:off x="3767662" y="3642925"/>
          <a:ext cx="5178784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Tag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Addr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Rob7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Rob6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Rob6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8112" y="6177643"/>
            <a:ext cx="8678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Cycle 4: LD1 – CDB, ADD1a – Wait for R2 (LD1), SD1 – Wait for R2 (ADD1a), </a:t>
            </a:r>
            <a:br>
              <a:rPr lang="en-US" dirty="0"/>
            </a:br>
            <a:r>
              <a:rPr lang="en-US" dirty="0"/>
              <a:t>ADD1b – CDB, BNE1 – Wait for R2 (ADD1a), LD2 – Issue, ADD2a - Issue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0907" y="3287089"/>
            <a:ext cx="5044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Assume: (R1) = 100, (R3) = 10,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[100] = 5,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[108] = 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525102"/>
              </p:ext>
            </p:extLst>
          </p:nvPr>
        </p:nvGraphicFramePr>
        <p:xfrm>
          <a:off x="268112" y="3368605"/>
          <a:ext cx="323674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Type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Dest</a:t>
                      </a:r>
                      <a:r>
                        <a:rPr lang="en-US" sz="1200" dirty="0"/>
                        <a:t>.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Ready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Rob9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Rob7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Rob6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Rob5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Rob4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Rob2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266017"/>
              </p:ext>
            </p:extLst>
          </p:nvPr>
        </p:nvGraphicFramePr>
        <p:xfrm>
          <a:off x="268112" y="225777"/>
          <a:ext cx="8678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111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9347">
                <a:tc>
                  <a:txBody>
                    <a:bodyPr/>
                    <a:lstStyle/>
                    <a:p>
                      <a:r>
                        <a:rPr lang="en-US" sz="1200" dirty="0" err="1"/>
                        <a:t>Iter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Instruction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Issue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Exec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Mem</a:t>
                      </a:r>
                      <a:r>
                        <a:rPr lang="en-US" sz="1200" dirty="0"/>
                        <a:t> access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Wrt</a:t>
                      </a:r>
                      <a:r>
                        <a:rPr lang="en-US" sz="1200" dirty="0"/>
                        <a:t>. CDB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Commit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Comment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[100]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Exec. Directly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6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[108]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7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0" y="5954889"/>
            <a:ext cx="26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0215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026540"/>
              </p:ext>
            </p:extLst>
          </p:nvPr>
        </p:nvGraphicFramePr>
        <p:xfrm>
          <a:off x="3767662" y="3642925"/>
          <a:ext cx="5178784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Tag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Addr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Rob9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8112" y="6177643"/>
            <a:ext cx="86783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Cycle 5: LD1 – Commit, ADD1a Execute, SD1 – Wait for R2 (ADD1a), ADD1b – Wait to Commit, </a:t>
            </a:r>
            <a:br>
              <a:rPr lang="en-US" sz="1600" dirty="0"/>
            </a:br>
            <a:r>
              <a:rPr lang="en-US" sz="1600" dirty="0"/>
              <a:t>BNE1 – Wait for R2 (ADD1a), LD2 – </a:t>
            </a:r>
            <a:r>
              <a:rPr lang="en-US" sz="1600" dirty="0" err="1"/>
              <a:t>Calc</a:t>
            </a:r>
            <a:r>
              <a:rPr lang="en-US" sz="1600" dirty="0"/>
              <a:t> </a:t>
            </a:r>
            <a:r>
              <a:rPr lang="en-US" sz="1600" dirty="0" err="1"/>
              <a:t>Addr</a:t>
            </a:r>
            <a:r>
              <a:rPr lang="en-US" sz="1600" dirty="0"/>
              <a:t>., ADD2a – Wait for R2 (LD2), SD2 – Issue, ADD2b - Issue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0907" y="3287089"/>
            <a:ext cx="5044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Assume: (R1) = 100, (R3) = 10,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[100] = 5,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[108] = 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21187"/>
              </p:ext>
            </p:extLst>
          </p:nvPr>
        </p:nvGraphicFramePr>
        <p:xfrm>
          <a:off x="268112" y="3368605"/>
          <a:ext cx="323674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Type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Dest</a:t>
                      </a:r>
                      <a:r>
                        <a:rPr lang="en-US" sz="1200" dirty="0"/>
                        <a:t>.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Ready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Rob9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R1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0+(R1)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Rob7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Rob7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Rob6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Rob5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Rob4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Rob2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05623"/>
              </p:ext>
            </p:extLst>
          </p:nvPr>
        </p:nvGraphicFramePr>
        <p:xfrm>
          <a:off x="268112" y="225777"/>
          <a:ext cx="8678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111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9347">
                <a:tc>
                  <a:txBody>
                    <a:bodyPr/>
                    <a:lstStyle/>
                    <a:p>
                      <a:r>
                        <a:rPr lang="en-US" sz="1200" dirty="0" err="1"/>
                        <a:t>Iter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Instruction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Issue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Exec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Mem</a:t>
                      </a:r>
                      <a:r>
                        <a:rPr lang="en-US" sz="1200" dirty="0"/>
                        <a:t> access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Wrt</a:t>
                      </a:r>
                      <a:r>
                        <a:rPr lang="en-US" sz="1200" dirty="0"/>
                        <a:t>. CDB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Commit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Comment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[100]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Exec. Directly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6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No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Exec. Delay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[108]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7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0" y="5672669"/>
            <a:ext cx="26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0276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314531"/>
              </p:ext>
            </p:extLst>
          </p:nvPr>
        </p:nvGraphicFramePr>
        <p:xfrm>
          <a:off x="3767662" y="3642925"/>
          <a:ext cx="5178784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Tag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Addr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8112" y="6177643"/>
            <a:ext cx="887588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Cycle 6: ADD1a CDB, SD1 – Wait for R2 (ADD1a), ADD1b – Wait to Commit, BNE1 – Wait for R2 (ADD1a), LD2 – Load Spec., ADD2a – Wait for R2 (LD2), SD2 – Calc. </a:t>
            </a:r>
            <a:r>
              <a:rPr lang="en-US" sz="1600" dirty="0" err="1"/>
              <a:t>Addr</a:t>
            </a:r>
            <a:r>
              <a:rPr lang="en-US" sz="1600" dirty="0"/>
              <a:t>., ADD2b – Execute, BNE2 - Issue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0907" y="3287089"/>
            <a:ext cx="5044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Assume: (R1) = 100, (R3) = 10,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[100] = 5,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[108] = 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125692"/>
              </p:ext>
            </p:extLst>
          </p:nvPr>
        </p:nvGraphicFramePr>
        <p:xfrm>
          <a:off x="268112" y="3368605"/>
          <a:ext cx="323674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Type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Dest</a:t>
                      </a:r>
                      <a:r>
                        <a:rPr lang="en-US" sz="1200" dirty="0"/>
                        <a:t>.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Ready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Rob9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Rob7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Rob6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Rob5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Rob4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662360"/>
              </p:ext>
            </p:extLst>
          </p:nvPr>
        </p:nvGraphicFramePr>
        <p:xfrm>
          <a:off x="268112" y="225777"/>
          <a:ext cx="8678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111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9347">
                <a:tc>
                  <a:txBody>
                    <a:bodyPr/>
                    <a:lstStyle/>
                    <a:p>
                      <a:r>
                        <a:rPr lang="en-US" sz="1200" dirty="0" err="1"/>
                        <a:t>Iter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Instruction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Issue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Exec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Mem</a:t>
                      </a:r>
                      <a:r>
                        <a:rPr lang="en-US" sz="1200" dirty="0"/>
                        <a:t> access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Wrt</a:t>
                      </a:r>
                      <a:r>
                        <a:rPr lang="en-US" sz="1200" dirty="0"/>
                        <a:t>. CDB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Commit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Comment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[100]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Exec. Directly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6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No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Exec. Delay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[108]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Exec.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Directly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7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0" y="5672669"/>
            <a:ext cx="26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575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376609"/>
              </p:ext>
            </p:extLst>
          </p:nvPr>
        </p:nvGraphicFramePr>
        <p:xfrm>
          <a:off x="3767662" y="3642925"/>
          <a:ext cx="5178784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Tag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Vk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Qj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Qk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Addr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Add3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Br2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sng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Load3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8112" y="6177643"/>
            <a:ext cx="887588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Cycle 7: ADD1a – Commit, SD1 – Commit, ADD1b – Wait to Commit, BNE1 – Exec., LD2 – CDB, </a:t>
            </a:r>
            <a:br>
              <a:rPr lang="en-US" sz="1600" dirty="0"/>
            </a:br>
            <a:r>
              <a:rPr lang="en-US" sz="1600" dirty="0"/>
              <a:t>ADD2a – Wait for R2 (LD2), SD2 – Wait for R2 (ADD2a), ADD2b – CDB, BNE2 – Wait for R2 (ADD2a)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0907" y="3287089"/>
            <a:ext cx="5044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Assume: (R1) = 100, (R3) = 10,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[100] = 5, </a:t>
            </a:r>
            <a:r>
              <a:rPr lang="en-US" sz="1400" dirty="0" err="1">
                <a:latin typeface="Arial"/>
                <a:cs typeface="Arial"/>
              </a:rPr>
              <a:t>Mem</a:t>
            </a:r>
            <a:r>
              <a:rPr lang="en-US" sz="1400" dirty="0">
                <a:latin typeface="Arial"/>
                <a:cs typeface="Arial"/>
              </a:rPr>
              <a:t>[108] = 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884985"/>
              </p:ext>
            </p:extLst>
          </p:nvPr>
        </p:nvGraphicFramePr>
        <p:xfrm>
          <a:off x="268112" y="3368605"/>
          <a:ext cx="323674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Type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Dest</a:t>
                      </a:r>
                      <a:r>
                        <a:rPr lang="en-US" sz="1200" dirty="0"/>
                        <a:t>.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Ready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Rob9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Rob7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Rob7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Rob6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Rob5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Rob4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Rob3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Rob1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BNE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noStrike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329364"/>
              </p:ext>
            </p:extLst>
          </p:nvPr>
        </p:nvGraphicFramePr>
        <p:xfrm>
          <a:off x="268112" y="225777"/>
          <a:ext cx="8678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111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9347">
                <a:tc>
                  <a:txBody>
                    <a:bodyPr/>
                    <a:lstStyle/>
                    <a:p>
                      <a:r>
                        <a:rPr lang="en-US" sz="1200" dirty="0" err="1"/>
                        <a:t>Iter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Instruction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Issue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Exec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Mem</a:t>
                      </a:r>
                      <a:r>
                        <a:rPr lang="en-US" sz="1200" dirty="0"/>
                        <a:t> access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Wrt</a:t>
                      </a:r>
                      <a:r>
                        <a:rPr lang="en-US" sz="1200" dirty="0"/>
                        <a:t>. CDB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Commit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Comment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[100]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Exec. Directly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6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No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Exec. Delay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R2, R2, #1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Wait for R2 (LD)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(R2)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SD R2, 0(R1)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/>
                          <a:cs typeface="Arial"/>
                        </a:rPr>
                        <a:t>Mem</a:t>
                      </a:r>
                      <a:r>
                        <a:rPr lang="en-US" sz="1200" dirty="0">
                          <a:latin typeface="Arial"/>
                          <a:cs typeface="Arial"/>
                        </a:rPr>
                        <a:t>[108]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DADDIU R1, R1, #8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Exec.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Directly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(R1) = 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347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BNE R2, R3, LOOP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Wait for R2 (ADD)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7 ≠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0" y="5164669"/>
            <a:ext cx="26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012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UCRTemplate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CRTemplate4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UCRTemplate4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4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4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4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4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4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4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4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4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RTemplate4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3365</Words>
  <Application>Microsoft Office PowerPoint</Application>
  <PresentationFormat>On-screen Show (4:3)</PresentationFormat>
  <Paragraphs>1491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Calibri</vt:lpstr>
      <vt:lpstr>Wingdings</vt:lpstr>
      <vt:lpstr>Office Theme</vt:lpstr>
      <vt:lpstr>UCRTemplate4</vt:lpstr>
      <vt:lpstr>Tomasulo Speculative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</dc:creator>
  <cp:lastModifiedBy>Mohammed Morsy Farag</cp:lastModifiedBy>
  <cp:revision>309</cp:revision>
  <dcterms:created xsi:type="dcterms:W3CDTF">2016-01-28T18:45:03Z</dcterms:created>
  <dcterms:modified xsi:type="dcterms:W3CDTF">2017-03-13T08:46:45Z</dcterms:modified>
</cp:coreProperties>
</file>