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01" r:id="rId4"/>
    <p:sldId id="291" r:id="rId5"/>
    <p:sldId id="292" r:id="rId6"/>
    <p:sldId id="293" r:id="rId7"/>
    <p:sldId id="295" r:id="rId8"/>
    <p:sldId id="294" r:id="rId9"/>
    <p:sldId id="296" r:id="rId10"/>
    <p:sldId id="302" r:id="rId11"/>
    <p:sldId id="297" r:id="rId12"/>
    <p:sldId id="298" r:id="rId13"/>
    <p:sldId id="299" r:id="rId14"/>
    <p:sldId id="300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80" d="100"/>
          <a:sy n="80" d="100"/>
        </p:scale>
        <p:origin x="-243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1ED22C0-9DE3-4925-8ECB-EB9992021C18}" type="datetimeFigureOut">
              <a:rPr lang="en-US" smtClean="0"/>
              <a:pPr/>
              <a:t>30-Oct-14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1BA0787-0046-4536-97AD-D13A1325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8DBE94C-A799-4A19-B446-29F36F6B8B38}" type="datetimeFigureOut">
              <a:rPr lang="en-US" smtClean="0"/>
              <a:pPr/>
              <a:t>30-Oct-14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45D657B-6F04-4971-9A72-7A78E3C6C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4CEF-73CC-4F0C-82E1-7085747A0A13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93F-AFDE-4358-8793-B06E7D054DA8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1D9B-CAC7-446E-9230-5B5DADE85ECD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65EF-EAA9-4C9B-97AE-0003C2C02F50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DE7A-E290-4BA7-AB5A-374179D61DF0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7D-B44A-4241-8B36-9DBBC5611FC5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85E8-8A19-4965-A10E-DE1E492D92E1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4379-CA57-4293-90CD-71B465B65979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09CDB-2357-4F13-9223-527A287191A1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6DBE-6C59-49DF-9A60-699D78F80834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FBE-0B82-443D-91C8-BB3F3E31AC6C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CB6F2-C1F5-4D75-9FD0-5F2557D7E980}" type="datetime1">
              <a:rPr lang="en-US" smtClean="0"/>
              <a:pPr/>
              <a:t>30-Oct-14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ourour@iee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319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EE x12</a:t>
            </a:r>
            <a:br>
              <a:rPr lang="en-US" b="1" dirty="0" smtClean="0"/>
            </a:br>
            <a:r>
              <a:rPr lang="en-US" b="1" dirty="0" smtClean="0"/>
              <a:t>Technical Reports Writing</a:t>
            </a:r>
            <a:br>
              <a:rPr lang="en-US" b="1" dirty="0" smtClean="0"/>
            </a:br>
            <a:r>
              <a:rPr lang="en-US" sz="3100" b="1" dirty="0" smtClean="0">
                <a:solidFill>
                  <a:srgbClr val="002060"/>
                </a:solidFill>
              </a:rPr>
              <a:t>Lecture 1</a:t>
            </a:r>
            <a:endParaRPr lang="en-US" sz="31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Dr. Essam Sourour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Faculty of Engineering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Alexandria University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Alex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228600"/>
            <a:ext cx="1905608" cy="16333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Chapter 11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Ethics and Documentation in Engineering Writing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in Technical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Copyright infringement</a:t>
            </a:r>
          </a:p>
          <a:p>
            <a:pPr lvl="1"/>
            <a:r>
              <a:rPr lang="en-US" dirty="0" smtClean="0"/>
              <a:t>Using and copying copyrighted material is not ethical and illegal</a:t>
            </a:r>
          </a:p>
          <a:p>
            <a:r>
              <a:rPr lang="en-US" dirty="0" smtClean="0"/>
              <a:t>Tampering with results</a:t>
            </a:r>
          </a:p>
          <a:p>
            <a:pPr lvl="1"/>
            <a:r>
              <a:rPr lang="en-US" dirty="0" smtClean="0"/>
              <a:t>When some test or simulation results are not the expected/desired it is not ethical to </a:t>
            </a:r>
            <a:r>
              <a:rPr lang="en-US" i="1" dirty="0" smtClean="0"/>
              <a:t>fit</a:t>
            </a:r>
            <a:r>
              <a:rPr lang="en-US" dirty="0" smtClean="0"/>
              <a:t> them</a:t>
            </a:r>
          </a:p>
          <a:p>
            <a:pPr lvl="1"/>
            <a:r>
              <a:rPr lang="en-US" dirty="0" smtClean="0"/>
              <a:t>Worse, is to write up documents with false data</a:t>
            </a:r>
          </a:p>
          <a:p>
            <a:r>
              <a:rPr lang="en-US" dirty="0" smtClean="0"/>
              <a:t>Withholding adverse information</a:t>
            </a:r>
          </a:p>
          <a:p>
            <a:pPr lvl="1"/>
            <a:r>
              <a:rPr lang="en-US" dirty="0" smtClean="0"/>
              <a:t>Hiding some important information for non-ethical reasons</a:t>
            </a:r>
          </a:p>
          <a:p>
            <a:r>
              <a:rPr lang="en-US" dirty="0" smtClean="0"/>
              <a:t>Omitting safety warnings</a:t>
            </a:r>
          </a:p>
          <a:p>
            <a:pPr lvl="1"/>
            <a:r>
              <a:rPr lang="en-US" dirty="0" smtClean="0"/>
              <a:t>Safety of customer or equipment user is very important</a:t>
            </a:r>
          </a:p>
          <a:p>
            <a:pPr lvl="1"/>
            <a:r>
              <a:rPr lang="en-US" dirty="0" smtClean="0"/>
              <a:t>Safety information must be clear in appropriate documents</a:t>
            </a:r>
          </a:p>
          <a:p>
            <a:r>
              <a:rPr lang="en-US" dirty="0" smtClean="0"/>
              <a:t>Writing unclear instructions</a:t>
            </a:r>
          </a:p>
          <a:p>
            <a:pPr lvl="1"/>
            <a:r>
              <a:rPr lang="en-US" dirty="0" smtClean="0"/>
              <a:t>Manuals, user guides, procedures and similar documents must be very clear, detailed and precise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of Honest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 kind of theft among students is </a:t>
            </a:r>
            <a:r>
              <a:rPr lang="en-US" i="1" dirty="0" smtClean="0"/>
              <a:t>Plagiarism</a:t>
            </a:r>
          </a:p>
          <a:p>
            <a:pPr lvl="1"/>
            <a:r>
              <a:rPr lang="en-US" dirty="0" smtClean="0"/>
              <a:t>Using someone else's work without giving proper credit</a:t>
            </a:r>
          </a:p>
          <a:p>
            <a:pPr lvl="1"/>
            <a:r>
              <a:rPr lang="en-US" dirty="0" smtClean="0"/>
              <a:t>Borrowing language, ideas, graphics of others and representing them as you</a:t>
            </a:r>
          </a:p>
          <a:p>
            <a:r>
              <a:rPr lang="en-US" dirty="0" smtClean="0"/>
              <a:t>When doing research, </a:t>
            </a:r>
            <a:r>
              <a:rPr lang="en-US" i="1" dirty="0" smtClean="0"/>
              <a:t>all information </a:t>
            </a:r>
            <a:r>
              <a:rPr lang="en-US" dirty="0" smtClean="0"/>
              <a:t>obtained from other sources must be documented:</a:t>
            </a:r>
          </a:p>
          <a:p>
            <a:pPr lvl="1"/>
            <a:r>
              <a:rPr lang="en-US" dirty="0" smtClean="0"/>
              <a:t>Journals</a:t>
            </a:r>
          </a:p>
          <a:p>
            <a:pPr lvl="1"/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Interviews</a:t>
            </a:r>
          </a:p>
          <a:p>
            <a:r>
              <a:rPr lang="en-US" dirty="0" smtClean="0"/>
              <a:t>Information includes: diagrams, ideas, facts, theories, tables, graphics, etc.</a:t>
            </a:r>
          </a:p>
          <a:p>
            <a:r>
              <a:rPr lang="en-US" dirty="0" smtClean="0"/>
              <a:t>The only exception is </a:t>
            </a:r>
            <a:r>
              <a:rPr lang="en-US" i="1" dirty="0" smtClean="0"/>
              <a:t>“common knowledge”</a:t>
            </a:r>
          </a:p>
          <a:p>
            <a:pPr lvl="1"/>
            <a:r>
              <a:rPr lang="en-US" dirty="0" smtClean="0"/>
              <a:t>Known facts in the field</a:t>
            </a:r>
          </a:p>
          <a:p>
            <a:pPr lvl="1"/>
            <a:r>
              <a:rPr lang="en-US" dirty="0" smtClean="0"/>
              <a:t>Written in most textbooks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the originator to get credit for his/her work</a:t>
            </a:r>
          </a:p>
          <a:p>
            <a:r>
              <a:rPr lang="en-US" dirty="0" smtClean="0"/>
              <a:t>Protect yourself from accusations of plagiarism</a:t>
            </a:r>
          </a:p>
          <a:p>
            <a:r>
              <a:rPr lang="en-US" dirty="0" smtClean="0"/>
              <a:t>Demonstrate to reader you have done the homework</a:t>
            </a:r>
          </a:p>
          <a:p>
            <a:r>
              <a:rPr lang="en-US" dirty="0" smtClean="0"/>
              <a:t>Enable reader to track down the information</a:t>
            </a:r>
          </a:p>
          <a:p>
            <a:endParaRPr lang="en-US" dirty="0" smtClean="0"/>
          </a:p>
          <a:p>
            <a:r>
              <a:rPr lang="en-US" dirty="0" smtClean="0"/>
              <a:t>IEEE reference system is commonly used</a:t>
            </a:r>
          </a:p>
          <a:p>
            <a:pPr lvl="1"/>
            <a:r>
              <a:rPr lang="en-US" dirty="0" smtClean="0"/>
              <a:t>In the body of text refer to sources like this: [1], or [1, pp.3-6] or [6, p.46] or [6, p.46, 7, pp. 29-31]</a:t>
            </a:r>
          </a:p>
          <a:p>
            <a:pPr lvl="1"/>
            <a:r>
              <a:rPr lang="en-US" dirty="0" smtClean="0"/>
              <a:t>In reference page list the references (see textbook, Fig. 11-5)</a:t>
            </a:r>
          </a:p>
          <a:p>
            <a:pPr lvl="1"/>
            <a:r>
              <a:rPr lang="en-US" dirty="0" smtClean="0"/>
              <a:t>A reference format is available for each type of reference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Write a one page tutorial on any new subject in EE fields</a:t>
            </a:r>
          </a:p>
          <a:p>
            <a:r>
              <a:rPr lang="en-US" dirty="0" smtClean="0"/>
              <a:t>Follow the IEEE  two-columns </a:t>
            </a:r>
            <a:r>
              <a:rPr lang="en-US" dirty="0" smtClean="0"/>
              <a:t>format</a:t>
            </a:r>
          </a:p>
          <a:p>
            <a:r>
              <a:rPr lang="en-US" dirty="0" smtClean="0"/>
              <a:t>Convert it to </a:t>
            </a:r>
            <a:r>
              <a:rPr lang="en-US" smtClean="0"/>
              <a:t>PDF file</a:t>
            </a:r>
            <a:endParaRPr lang="en-US" dirty="0" smtClean="0"/>
          </a:p>
          <a:p>
            <a:r>
              <a:rPr lang="en-US" dirty="0" smtClean="0"/>
              <a:t>Should include:</a:t>
            </a:r>
          </a:p>
          <a:p>
            <a:pPr lvl="1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Author name and student number</a:t>
            </a:r>
          </a:p>
          <a:p>
            <a:pPr lvl="1"/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At least one figure or graph</a:t>
            </a:r>
          </a:p>
          <a:p>
            <a:pPr lvl="1"/>
            <a:r>
              <a:rPr lang="en-US" dirty="0" smtClean="0"/>
              <a:t>At least one table</a:t>
            </a:r>
          </a:p>
          <a:p>
            <a:pPr lvl="1"/>
            <a:r>
              <a:rPr lang="en-US" dirty="0" smtClean="0"/>
              <a:t>At least 5 references</a:t>
            </a:r>
          </a:p>
          <a:p>
            <a:pPr lvl="1"/>
            <a:r>
              <a:rPr lang="en-US" dirty="0" smtClean="0"/>
              <a:t>Body font size 10</a:t>
            </a:r>
          </a:p>
          <a:p>
            <a:r>
              <a:rPr lang="en-US" dirty="0" smtClean="0"/>
              <a:t>Submission by email (</a:t>
            </a:r>
            <a:r>
              <a:rPr lang="en-US" u="sng" dirty="0" smtClean="0">
                <a:solidFill>
                  <a:srgbClr val="000099"/>
                </a:solidFill>
              </a:rPr>
              <a:t>techwritework@gmail.com)</a:t>
            </a:r>
            <a:r>
              <a:rPr lang="en-US" dirty="0" smtClean="0"/>
              <a:t>. Deadline is next week Wednesday October 29, 2014, midnight.</a:t>
            </a:r>
          </a:p>
          <a:p>
            <a:r>
              <a:rPr lang="en-US" dirty="0" smtClean="0"/>
              <a:t>Read chapters 2 and 3 before next lecture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Teacher: Dr. Essam Sourour</a:t>
            </a:r>
          </a:p>
          <a:p>
            <a:r>
              <a:rPr lang="en-US" dirty="0" smtClean="0"/>
              <a:t>Teacher email: 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sourour@ieee.org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Course website: </a:t>
            </a:r>
            <a:r>
              <a:rPr lang="en-US" u="sng" dirty="0" smtClean="0">
                <a:solidFill>
                  <a:srgbClr val="000099"/>
                </a:solidFill>
              </a:rPr>
              <a:t>http://eng.alexu.edu.eg/~sourour/</a:t>
            </a:r>
          </a:p>
          <a:p>
            <a:r>
              <a:rPr lang="en-US" dirty="0" smtClean="0"/>
              <a:t>Homework submission email: </a:t>
            </a:r>
            <a:r>
              <a:rPr lang="en-US" u="sng" dirty="0" smtClean="0">
                <a:solidFill>
                  <a:srgbClr val="000099"/>
                </a:solidFill>
              </a:rPr>
              <a:t>techwritework@gmail.com</a:t>
            </a:r>
          </a:p>
          <a:p>
            <a:r>
              <a:rPr lang="en-US" dirty="0" smtClean="0"/>
              <a:t>Textbook: D. Beer and D. </a:t>
            </a:r>
            <a:r>
              <a:rPr lang="en-US" dirty="0" err="1" smtClean="0"/>
              <a:t>McMurrey</a:t>
            </a:r>
            <a:r>
              <a:rPr lang="en-US" dirty="0" smtClean="0"/>
              <a:t>, </a:t>
            </a:r>
            <a:r>
              <a:rPr lang="en-US" i="1" dirty="0" smtClean="0"/>
              <a:t>A Guide to Writing as an Engineer. New York: Wiley &amp; Sons, 4’th Edition, 2014. </a:t>
            </a:r>
          </a:p>
          <a:p>
            <a:r>
              <a:rPr lang="en-US" dirty="0" smtClean="0"/>
              <a:t>Course Objectives:</a:t>
            </a:r>
          </a:p>
          <a:p>
            <a:pPr lvl="1"/>
            <a:r>
              <a:rPr lang="en-US" dirty="0" smtClean="0"/>
              <a:t>Define common ethical issues in technical research and documentation</a:t>
            </a:r>
          </a:p>
          <a:p>
            <a:pPr lvl="1"/>
            <a:r>
              <a:rPr lang="en-US" dirty="0" smtClean="0"/>
              <a:t>Build skills in formatting, grammar, and other editing conventions</a:t>
            </a:r>
          </a:p>
          <a:p>
            <a:pPr lvl="1"/>
            <a:r>
              <a:rPr lang="en-US" dirty="0" smtClean="0"/>
              <a:t>Practice researching, planning, and writing common types of technical documents </a:t>
            </a:r>
          </a:p>
          <a:p>
            <a:pPr lvl="1"/>
            <a:r>
              <a:rPr lang="en-US" dirty="0" smtClean="0"/>
              <a:t>Practice writing common engineering documents</a:t>
            </a:r>
          </a:p>
          <a:p>
            <a:r>
              <a:rPr lang="en-US" dirty="0" smtClean="0"/>
              <a:t>Course grading:</a:t>
            </a:r>
          </a:p>
          <a:p>
            <a:pPr lvl="1"/>
            <a:r>
              <a:rPr lang="en-US" dirty="0" smtClean="0"/>
              <a:t>Year Work: 15 points</a:t>
            </a:r>
          </a:p>
          <a:p>
            <a:pPr lvl="1"/>
            <a:r>
              <a:rPr lang="en-US" dirty="0" smtClean="0"/>
              <a:t>Final Exam: 35 points</a:t>
            </a:r>
          </a:p>
          <a:p>
            <a:r>
              <a:rPr lang="en-US" dirty="0" smtClean="0"/>
              <a:t>The course requires much reading and writing of technical material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Chapter 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Engineers and Writing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Engineers and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smtClean="0">
                <a:cs typeface="Arial" pitchFamily="34" charset="0"/>
              </a:rPr>
              <a:t>Technical Writing: accurate, clear, to the point</a:t>
            </a:r>
          </a:p>
          <a:p>
            <a:pPr marL="457200" indent="-457200"/>
            <a:r>
              <a:rPr lang="en-US" dirty="0" smtClean="0">
                <a:cs typeface="Arial" pitchFamily="34" charset="0"/>
              </a:rPr>
              <a:t>Professional engineers write a lot (20% to 40% of work).</a:t>
            </a:r>
          </a:p>
          <a:p>
            <a:pPr marL="457200" indent="-457200"/>
            <a:r>
              <a:rPr lang="en-US" dirty="0" smtClean="0">
                <a:cs typeface="Arial" pitchFamily="34" charset="0"/>
              </a:rPr>
              <a:t>Many engineers dislike writing.</a:t>
            </a:r>
          </a:p>
          <a:p>
            <a:pPr marL="457200" indent="-457200"/>
            <a:r>
              <a:rPr lang="en-US" dirty="0" smtClean="0">
                <a:cs typeface="Arial" pitchFamily="34" charset="0"/>
              </a:rPr>
              <a:t>Professional engineers write a variety of documents.</a:t>
            </a:r>
          </a:p>
          <a:p>
            <a:pPr marL="457200" indent="-457200"/>
            <a:r>
              <a:rPr lang="en-US" dirty="0" smtClean="0">
                <a:cs typeface="Arial" pitchFamily="34" charset="0"/>
              </a:rPr>
              <a:t>Successful engineers require strong writing skills.</a:t>
            </a:r>
          </a:p>
          <a:p>
            <a:pPr marL="457200" indent="-457200"/>
            <a:r>
              <a:rPr lang="en-US" dirty="0" smtClean="0">
                <a:cs typeface="Arial" pitchFamily="34" charset="0"/>
              </a:rPr>
              <a:t>Strong writing skills can be learned—like any task.</a:t>
            </a:r>
          </a:p>
          <a:p>
            <a:pPr marL="457200" indent="-457200"/>
            <a:r>
              <a:rPr lang="en-US" dirty="0" smtClean="0"/>
              <a:t>Documents are written to communicate ideas to the public and to other engineers.</a:t>
            </a:r>
          </a:p>
          <a:p>
            <a:pPr marL="457200" indent="-457200"/>
            <a:r>
              <a:rPr lang="en-US" dirty="0" smtClean="0"/>
              <a:t>Well (badly) written document gives positive (negative) impression about the engineer who wrote it.</a:t>
            </a:r>
          </a:p>
          <a:p>
            <a:pPr marL="457200" indent="-457200"/>
            <a:endParaRPr lang="en-US" dirty="0" smtClean="0"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Engineers Write a 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Thousands of technical documents written everyday all over the world</a:t>
            </a:r>
          </a:p>
          <a:p>
            <a:r>
              <a:rPr lang="en-US" dirty="0" smtClean="0"/>
              <a:t>The majority of them are written by engineers</a:t>
            </a:r>
          </a:p>
          <a:p>
            <a:r>
              <a:rPr lang="en-US" dirty="0" smtClean="0"/>
              <a:t>Technical writing course is offered in all Departments</a:t>
            </a:r>
          </a:p>
          <a:p>
            <a:r>
              <a:rPr lang="en-US" dirty="0" smtClean="0"/>
              <a:t>No one is a good writer, but every one can be a good rewriter</a:t>
            </a:r>
          </a:p>
          <a:p>
            <a:pPr lvl="1"/>
            <a:r>
              <a:rPr lang="en-US" dirty="0" smtClean="0"/>
              <a:t>Initial draft</a:t>
            </a:r>
          </a:p>
          <a:p>
            <a:pPr lvl="1"/>
            <a:r>
              <a:rPr lang="en-US" dirty="0" smtClean="0"/>
              <a:t>Review and improve</a:t>
            </a:r>
          </a:p>
          <a:p>
            <a:r>
              <a:rPr lang="en-US" dirty="0" smtClean="0"/>
              <a:t>Many types of documents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Types of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emails</a:t>
            </a:r>
          </a:p>
          <a:p>
            <a:r>
              <a:rPr lang="en-US" dirty="0" smtClean="0"/>
              <a:t>Studies</a:t>
            </a:r>
          </a:p>
          <a:p>
            <a:r>
              <a:rPr lang="en-US" dirty="0" smtClean="0"/>
              <a:t>Guides (user guide, installation guide)</a:t>
            </a:r>
          </a:p>
          <a:p>
            <a:r>
              <a:rPr lang="en-US" dirty="0" smtClean="0"/>
              <a:t>Manuals, data sheets</a:t>
            </a:r>
          </a:p>
          <a:p>
            <a:r>
              <a:rPr lang="en-US" dirty="0" smtClean="0"/>
              <a:t>Reports (initial, progress, final)</a:t>
            </a:r>
          </a:p>
          <a:p>
            <a:r>
              <a:rPr lang="en-US" dirty="0" smtClean="0"/>
              <a:t>Applications</a:t>
            </a:r>
          </a:p>
          <a:p>
            <a:r>
              <a:rPr lang="en-US" dirty="0" smtClean="0"/>
              <a:t>Proposals (grants, work) </a:t>
            </a:r>
          </a:p>
          <a:p>
            <a:r>
              <a:rPr lang="en-US" dirty="0" smtClean="0"/>
              <a:t>Publications</a:t>
            </a:r>
          </a:p>
          <a:p>
            <a:r>
              <a:rPr lang="en-US" dirty="0" smtClean="0"/>
              <a:t>Thesis</a:t>
            </a:r>
          </a:p>
          <a:p>
            <a:r>
              <a:rPr lang="en-US" dirty="0" smtClean="0"/>
              <a:t>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Types of Documents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43000"/>
            <a:ext cx="6400799" cy="563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 in Technical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Noise in communications causes errors, ambiguity or uncertainty to the message</a:t>
            </a:r>
          </a:p>
          <a:p>
            <a:r>
              <a:rPr lang="en-US" dirty="0" smtClean="0"/>
              <a:t>Same applies to technical writing</a:t>
            </a:r>
          </a:p>
          <a:p>
            <a:r>
              <a:rPr lang="en-US" dirty="0" smtClean="0"/>
              <a:t>Sources of noise:</a:t>
            </a:r>
          </a:p>
          <a:p>
            <a:pPr lvl="1"/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Grammar errors</a:t>
            </a:r>
          </a:p>
          <a:p>
            <a:pPr lvl="1"/>
            <a:r>
              <a:rPr lang="en-US" dirty="0" smtClean="0"/>
              <a:t>Word meaning</a:t>
            </a:r>
          </a:p>
          <a:p>
            <a:pPr lvl="1"/>
            <a:r>
              <a:rPr lang="en-US" dirty="0" smtClean="0"/>
              <a:t>Formatting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Writing the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Assessing the audience</a:t>
            </a:r>
          </a:p>
          <a:p>
            <a:pPr lvl="1"/>
            <a:r>
              <a:rPr lang="en-US" dirty="0" smtClean="0"/>
              <a:t>Background material to include</a:t>
            </a:r>
          </a:p>
          <a:p>
            <a:pPr lvl="1"/>
            <a:r>
              <a:rPr lang="en-US" dirty="0" smtClean="0"/>
              <a:t>Abbreviations to use</a:t>
            </a:r>
          </a:p>
          <a:p>
            <a:pPr lvl="1"/>
            <a:r>
              <a:rPr lang="en-US" dirty="0" smtClean="0"/>
              <a:t>Level of depth in topic</a:t>
            </a:r>
          </a:p>
          <a:p>
            <a:pPr lvl="1"/>
            <a:r>
              <a:rPr lang="en-US" dirty="0" smtClean="0"/>
              <a:t>Can document sections be read separately (for different audience interests)</a:t>
            </a:r>
          </a:p>
          <a:p>
            <a:pPr lvl="1"/>
            <a:r>
              <a:rPr lang="en-US" dirty="0" smtClean="0"/>
              <a:t>Purpose of document: inform or persuade?</a:t>
            </a:r>
          </a:p>
          <a:p>
            <a:r>
              <a:rPr lang="en-US" dirty="0" smtClean="0"/>
              <a:t>Selecting Format</a:t>
            </a:r>
          </a:p>
          <a:p>
            <a:pPr lvl="1"/>
            <a:r>
              <a:rPr lang="en-US" dirty="0" smtClean="0"/>
              <a:t>Title, headings, subheading, figures, tables, references format</a:t>
            </a:r>
          </a:p>
          <a:p>
            <a:pPr lvl="1"/>
            <a:r>
              <a:rPr lang="en-US" dirty="0" smtClean="0"/>
              <a:t>What is bold, capital/small, italic, fonts for each part of document</a:t>
            </a:r>
          </a:p>
          <a:p>
            <a:pPr lvl="1"/>
            <a:r>
              <a:rPr lang="en-US" dirty="0" smtClean="0"/>
              <a:t>Different in different organizations (gives identity)</a:t>
            </a:r>
          </a:p>
          <a:p>
            <a:pPr lvl="1"/>
            <a:r>
              <a:rPr lang="en-US" dirty="0" smtClean="0"/>
              <a:t>IEEE papers format is well known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</TotalTime>
  <Words>813</Words>
  <Application>Microsoft Office PowerPoint</Application>
  <PresentationFormat>On-screen Show (4:3)</PresentationFormat>
  <Paragraphs>140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EE x12 Technical Reports Writing Lecture 1</vt:lpstr>
      <vt:lpstr>Course Information</vt:lpstr>
      <vt:lpstr>Chapter 1</vt:lpstr>
      <vt:lpstr>Engineers and Writing</vt:lpstr>
      <vt:lpstr>Engineers Write a lot</vt:lpstr>
      <vt:lpstr>Many Types of Documents</vt:lpstr>
      <vt:lpstr>Many Types of Documents</vt:lpstr>
      <vt:lpstr>Noise in Technical Writing</vt:lpstr>
      <vt:lpstr>Before Writing the Document</vt:lpstr>
      <vt:lpstr>Chapter 11</vt:lpstr>
      <vt:lpstr>Ethics in Technical Writing</vt:lpstr>
      <vt:lpstr>Ethics of Honest Research</vt:lpstr>
      <vt:lpstr>Citing Information</vt:lpstr>
      <vt:lpstr>Homework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Discrete Fourier Transform</dc:title>
  <dc:creator>Essam Sourour</dc:creator>
  <cp:lastModifiedBy>Essam Sourour</cp:lastModifiedBy>
  <cp:revision>507</cp:revision>
  <dcterms:created xsi:type="dcterms:W3CDTF">2006-08-16T00:00:00Z</dcterms:created>
  <dcterms:modified xsi:type="dcterms:W3CDTF">2014-10-29T23:07:38Z</dcterms:modified>
</cp:coreProperties>
</file>