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1" r:id="rId3"/>
    <p:sldId id="303" r:id="rId4"/>
    <p:sldId id="304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</p:sldIdLst>
  <p:sldSz cx="9144000" cy="6858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>
        <p:scale>
          <a:sx n="80" d="100"/>
          <a:sy n="80" d="100"/>
        </p:scale>
        <p:origin x="-243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1ED22C0-9DE3-4925-8ECB-EB9992021C18}" type="datetimeFigureOut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1BA0787-0046-4536-97AD-D13A13253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8DBE94C-A799-4A19-B446-29F36F6B8B38}" type="datetimeFigureOut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11175"/>
            <a:ext cx="3397250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45D657B-6F04-4971-9A72-7A78E3C6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4CEF-73CC-4F0C-82E1-7085747A0A13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B993F-AFDE-4358-8793-B06E7D054DA8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F1D9B-CAC7-446E-9230-5B5DADE85ECD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A65EF-EAA9-4C9B-97AE-0003C2C02F5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9DE7A-E290-4BA7-AB5A-374179D61DF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FD7D-B44A-4241-8B36-9DBBC5611FC5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85E8-8A19-4965-A10E-DE1E492D92E1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4379-CA57-4293-90CD-71B465B65979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09CDB-2357-4F13-9223-527A287191A1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6DBE-6C59-49DF-9A60-699D78F80834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C7FBE-0B82-443D-91C8-BB3F3E31AC6C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CB6F2-C1F5-4D75-9FD0-5F2557D7E980}" type="datetime1">
              <a:rPr lang="en-US" smtClean="0"/>
              <a:pPr/>
              <a:t>16-Dec-14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83197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EE x12</a:t>
            </a:r>
            <a:br>
              <a:rPr lang="en-US" b="1" dirty="0" smtClean="0"/>
            </a:br>
            <a:r>
              <a:rPr lang="en-US" b="1" dirty="0" smtClean="0"/>
              <a:t>Technical Reports Writing</a:t>
            </a:r>
            <a:br>
              <a:rPr lang="en-US" b="1" dirty="0" smtClean="0"/>
            </a:br>
            <a:r>
              <a:rPr lang="en-US" sz="3100" b="1" dirty="0" smtClean="0">
                <a:solidFill>
                  <a:srgbClr val="002060"/>
                </a:solidFill>
              </a:rPr>
              <a:t>Lecture 7</a:t>
            </a:r>
            <a:endParaRPr lang="en-US" sz="31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Dr. Essam Sourour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Faculty of Engineering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Alexandria University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 descr="Alex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228600"/>
            <a:ext cx="1905608" cy="16333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Gantt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026" name="Picture 2" descr="http://beweb.ucsd.edu/courses/senior-design/projects/2009/project_15/images/gant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7312025" cy="4860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5602" name="Picture 2" descr="http://www.managementguru.net/wp-content/uploads/2014/03/swot-analys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371600"/>
            <a:ext cx="7772400" cy="496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Engineers may have to write progress or status reports periodically about their projects</a:t>
            </a:r>
          </a:p>
          <a:p>
            <a:r>
              <a:rPr lang="en-US" dirty="0" smtClean="0"/>
              <a:t>Could be for the clients, supervisors or funding source</a:t>
            </a:r>
          </a:p>
          <a:p>
            <a:r>
              <a:rPr lang="en-US" dirty="0" smtClean="0"/>
              <a:t>Progress report may include:</a:t>
            </a:r>
          </a:p>
          <a:p>
            <a:pPr marL="857250" lvl="1" indent="-457200"/>
            <a:r>
              <a:rPr lang="en-US" dirty="0" smtClean="0"/>
              <a:t>Introduction</a:t>
            </a:r>
          </a:p>
          <a:p>
            <a:pPr marL="857250" lvl="1" indent="-457200"/>
            <a:r>
              <a:rPr lang="en-US" dirty="0" smtClean="0"/>
              <a:t>Project description</a:t>
            </a:r>
          </a:p>
          <a:p>
            <a:pPr marL="857250" lvl="1" indent="-457200"/>
            <a:r>
              <a:rPr lang="en-US" dirty="0" smtClean="0"/>
              <a:t>Progress </a:t>
            </a:r>
            <a:r>
              <a:rPr lang="en-US" dirty="0" smtClean="0"/>
              <a:t>summary</a:t>
            </a:r>
          </a:p>
          <a:p>
            <a:pPr marL="1139825" lvl="2" indent="-284163"/>
            <a:r>
              <a:rPr lang="en-US" dirty="0" smtClean="0"/>
              <a:t>Tasks completed, underway, planned</a:t>
            </a:r>
          </a:p>
          <a:p>
            <a:pPr marL="1139825" lvl="2" indent="-284163"/>
            <a:r>
              <a:rPr lang="en-US" dirty="0" smtClean="0"/>
              <a:t>Time table</a:t>
            </a:r>
          </a:p>
          <a:p>
            <a:pPr marL="857250" lvl="1" indent="-457200"/>
            <a:r>
              <a:rPr lang="en-US" dirty="0" smtClean="0"/>
              <a:t>Problems encountered</a:t>
            </a:r>
          </a:p>
          <a:p>
            <a:pPr marL="857250" lvl="1" indent="-457200"/>
            <a:r>
              <a:rPr lang="en-US" dirty="0" smtClean="0"/>
              <a:t>Changes in </a:t>
            </a:r>
            <a:r>
              <a:rPr lang="en-US" dirty="0" smtClean="0"/>
              <a:t>requirements (if any)</a:t>
            </a:r>
            <a:endParaRPr lang="en-US" dirty="0" smtClean="0"/>
          </a:p>
          <a:p>
            <a:pPr marL="857250" lvl="1" indent="-457200"/>
            <a:r>
              <a:rPr lang="en-US" dirty="0" smtClean="0"/>
              <a:t>Overall project assessment</a:t>
            </a:r>
          </a:p>
          <a:p>
            <a:pPr marL="857250" lvl="1" indent="-457200"/>
            <a:r>
              <a:rPr lang="en-US" dirty="0" smtClean="0"/>
              <a:t>Conclusion</a:t>
            </a:r>
          </a:p>
          <a:p>
            <a:pPr marL="857250" lvl="1" indent="-457200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Step-by-step procedures for some engineering task</a:t>
            </a:r>
          </a:p>
          <a:p>
            <a:r>
              <a:rPr lang="en-US" dirty="0" smtClean="0"/>
              <a:t>Put yourself in the reader’s place when implementing them</a:t>
            </a:r>
          </a:p>
          <a:p>
            <a:r>
              <a:rPr lang="en-US" dirty="0" smtClean="0"/>
              <a:t>May include:</a:t>
            </a:r>
          </a:p>
          <a:p>
            <a:pPr lvl="1"/>
            <a:r>
              <a:rPr lang="en-US" dirty="0" smtClean="0"/>
              <a:t>Introduction: what is being done and who may do it</a:t>
            </a:r>
          </a:p>
          <a:p>
            <a:pPr lvl="1"/>
            <a:r>
              <a:rPr lang="en-US" dirty="0" smtClean="0"/>
              <a:t>Background: if needed to understand the procedures</a:t>
            </a:r>
          </a:p>
          <a:p>
            <a:pPr lvl="1"/>
            <a:r>
              <a:rPr lang="en-US" dirty="0" smtClean="0"/>
              <a:t>Special notes: attentions, cautions, danger</a:t>
            </a:r>
          </a:p>
          <a:p>
            <a:pPr lvl="1"/>
            <a:r>
              <a:rPr lang="en-US" dirty="0" smtClean="0"/>
              <a:t>Equipment, tools and supplies needed</a:t>
            </a:r>
          </a:p>
          <a:p>
            <a:pPr lvl="1"/>
            <a:r>
              <a:rPr lang="en-US" dirty="0" smtClean="0"/>
              <a:t>Discussion of steps</a:t>
            </a:r>
          </a:p>
          <a:p>
            <a:pPr lvl="2"/>
            <a:r>
              <a:rPr lang="en-US" dirty="0" smtClean="0"/>
              <a:t>Lists</a:t>
            </a:r>
          </a:p>
          <a:p>
            <a:pPr lvl="2"/>
            <a:r>
              <a:rPr lang="en-US" dirty="0" smtClean="0"/>
              <a:t>Figures and graphics</a:t>
            </a:r>
          </a:p>
          <a:p>
            <a:pPr lvl="2"/>
            <a:r>
              <a:rPr lang="en-US" dirty="0" smtClean="0"/>
              <a:t>Headings and lists as needed</a:t>
            </a:r>
          </a:p>
          <a:p>
            <a:pPr lvl="2"/>
            <a:r>
              <a:rPr lang="en-US" dirty="0" smtClean="0"/>
              <a:t>Special format to emphasize points (bold, italic, underline, or colors)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 </a:t>
            </a:r>
            <a:r>
              <a:rPr lang="en-US" dirty="0" smtClean="0"/>
              <a:t>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Recommendation about plans, products, people, etc.</a:t>
            </a:r>
          </a:p>
          <a:p>
            <a:r>
              <a:rPr lang="en-US" dirty="0" smtClean="0"/>
              <a:t>Compares options against each other</a:t>
            </a:r>
          </a:p>
          <a:p>
            <a:r>
              <a:rPr lang="en-US" dirty="0" smtClean="0"/>
              <a:t>Compares projects/programs against requirements/costs</a:t>
            </a:r>
          </a:p>
          <a:p>
            <a:r>
              <a:rPr lang="en-US" dirty="0" smtClean="0"/>
              <a:t>May include:</a:t>
            </a:r>
          </a:p>
          <a:p>
            <a:pPr marL="857250" lvl="1" indent="-457200"/>
            <a:r>
              <a:rPr lang="en-US" dirty="0" smtClean="0"/>
              <a:t>Introduction</a:t>
            </a:r>
          </a:p>
          <a:p>
            <a:pPr marL="857250" lvl="1" indent="-457200"/>
            <a:r>
              <a:rPr lang="en-US" dirty="0" smtClean="0"/>
              <a:t>Background: problem, opportunity</a:t>
            </a:r>
          </a:p>
          <a:p>
            <a:pPr marL="857250" lvl="1" indent="-457200"/>
            <a:r>
              <a:rPr lang="en-US" dirty="0" smtClean="0"/>
              <a:t>Requirements</a:t>
            </a:r>
          </a:p>
          <a:p>
            <a:pPr marL="857250" lvl="1" indent="-457200"/>
            <a:r>
              <a:rPr lang="en-US" dirty="0" smtClean="0"/>
              <a:t>Technical background</a:t>
            </a:r>
          </a:p>
          <a:p>
            <a:pPr marL="857250" lvl="1" indent="-457200"/>
            <a:r>
              <a:rPr lang="en-US" dirty="0" smtClean="0"/>
              <a:t>Description of the options</a:t>
            </a:r>
          </a:p>
          <a:p>
            <a:pPr marL="857250" lvl="1" indent="-457200"/>
            <a:r>
              <a:rPr lang="en-US" dirty="0" smtClean="0"/>
              <a:t>Point-by-point comparisons</a:t>
            </a:r>
          </a:p>
          <a:p>
            <a:pPr marL="857250" lvl="1" indent="-457200"/>
            <a:r>
              <a:rPr lang="en-US" dirty="0" smtClean="0"/>
              <a:t>Summary table</a:t>
            </a:r>
          </a:p>
          <a:p>
            <a:pPr marL="857250" lvl="1" indent="-457200"/>
            <a:r>
              <a:rPr lang="en-US" dirty="0" smtClean="0"/>
              <a:t>Conclusions</a:t>
            </a:r>
          </a:p>
          <a:p>
            <a:pPr marL="857250" lvl="1" indent="-457200"/>
            <a:r>
              <a:rPr lang="en-US" dirty="0" smtClean="0"/>
              <a:t>Recommendation</a:t>
            </a:r>
          </a:p>
          <a:p>
            <a:pPr marL="857250" lvl="1" indent="-457200"/>
            <a:r>
              <a:rPr lang="en-US" dirty="0" smtClean="0"/>
              <a:t>References and information </a:t>
            </a:r>
            <a:r>
              <a:rPr lang="en-US" dirty="0" smtClean="0"/>
              <a:t>sources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Chapter 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Writing Common Engineering Documents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Documents </a:t>
            </a:r>
            <a:endParaRPr lang="en-US" dirty="0" smtClean="0"/>
          </a:p>
          <a:p>
            <a:r>
              <a:rPr lang="en-US" dirty="0" smtClean="0"/>
              <a:t>Preliminaries</a:t>
            </a:r>
            <a:endParaRPr lang="en-US" dirty="0" smtClean="0"/>
          </a:p>
          <a:p>
            <a:r>
              <a:rPr lang="en-US" dirty="0" smtClean="0"/>
              <a:t>Inspection and Business Trip Reports</a:t>
            </a:r>
            <a:endParaRPr lang="en-US" dirty="0" smtClean="0"/>
          </a:p>
          <a:p>
            <a:r>
              <a:rPr lang="en-US" dirty="0" smtClean="0"/>
              <a:t>Research, Laboratory, or Field Reports</a:t>
            </a:r>
            <a:endParaRPr lang="en-US" dirty="0" smtClean="0"/>
          </a:p>
          <a:p>
            <a:r>
              <a:rPr lang="en-US" dirty="0" smtClean="0"/>
              <a:t>Specifications</a:t>
            </a:r>
          </a:p>
          <a:p>
            <a:r>
              <a:rPr lang="en-US" dirty="0" smtClean="0"/>
              <a:t>Proposals</a:t>
            </a:r>
          </a:p>
          <a:p>
            <a:r>
              <a:rPr lang="en-US" dirty="0" smtClean="0"/>
              <a:t>Progress </a:t>
            </a:r>
            <a:r>
              <a:rPr lang="en-US" dirty="0" smtClean="0"/>
              <a:t>Reports</a:t>
            </a:r>
          </a:p>
          <a:p>
            <a:r>
              <a:rPr lang="en-US" dirty="0" smtClean="0"/>
              <a:t>Instructions</a:t>
            </a:r>
          </a:p>
          <a:p>
            <a:r>
              <a:rPr lang="en-US" dirty="0" smtClean="0"/>
              <a:t>Recommendation Reports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Common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953000"/>
          </a:xfrm>
        </p:spPr>
        <p:txBody>
          <a:bodyPr/>
          <a:lstStyle/>
          <a:p>
            <a:r>
              <a:rPr lang="en-US" dirty="0" smtClean="0"/>
              <a:t>Inspection or trip reports</a:t>
            </a:r>
          </a:p>
          <a:p>
            <a:r>
              <a:rPr lang="en-US" dirty="0" smtClean="0"/>
              <a:t>Research, laboratory, and field reports</a:t>
            </a:r>
          </a:p>
          <a:p>
            <a:r>
              <a:rPr lang="en-US" dirty="0" smtClean="0"/>
              <a:t>Specifications</a:t>
            </a:r>
          </a:p>
          <a:p>
            <a:r>
              <a:rPr lang="en-US" dirty="0" smtClean="0"/>
              <a:t>Proposals</a:t>
            </a:r>
          </a:p>
          <a:p>
            <a:r>
              <a:rPr lang="en-US" dirty="0" smtClean="0"/>
              <a:t>Progress reports</a:t>
            </a:r>
          </a:p>
          <a:p>
            <a:r>
              <a:rPr lang="en-US" dirty="0" smtClean="0"/>
              <a:t>Instructions</a:t>
            </a:r>
          </a:p>
          <a:p>
            <a:r>
              <a:rPr lang="en-US" dirty="0" smtClean="0"/>
              <a:t>Recommendation and </a:t>
            </a:r>
            <a:r>
              <a:rPr lang="en-US" dirty="0" smtClean="0"/>
              <a:t>feasibility reports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Find out your company’s requirements</a:t>
            </a:r>
            <a:r>
              <a:rPr lang="en-US" dirty="0" smtClean="0"/>
              <a:t>.</a:t>
            </a:r>
          </a:p>
          <a:p>
            <a:pPr lvl="1" indent="-457200"/>
            <a:r>
              <a:rPr lang="en-US" dirty="0" smtClean="0"/>
              <a:t>Specific format and organization</a:t>
            </a:r>
            <a:endParaRPr lang="en-US" dirty="0" smtClean="0"/>
          </a:p>
          <a:p>
            <a:r>
              <a:rPr lang="en-US" dirty="0" smtClean="0"/>
              <a:t>Think creatively about content and organization</a:t>
            </a:r>
            <a:r>
              <a:rPr lang="en-US" dirty="0" smtClean="0"/>
              <a:t>.</a:t>
            </a:r>
          </a:p>
          <a:p>
            <a:pPr lvl="1" indent="-457200"/>
            <a:r>
              <a:rPr lang="en-US" dirty="0" smtClean="0"/>
              <a:t>Brainstorm about what you want to write and how</a:t>
            </a:r>
            <a:endParaRPr lang="en-US" dirty="0" smtClean="0"/>
          </a:p>
          <a:p>
            <a:r>
              <a:rPr lang="en-US" dirty="0" smtClean="0"/>
              <a:t>Address the needs of your audience</a:t>
            </a:r>
            <a:r>
              <a:rPr lang="en-US" dirty="0" smtClean="0"/>
              <a:t>.</a:t>
            </a:r>
          </a:p>
          <a:p>
            <a:pPr lvl="1" indent="-457200"/>
            <a:r>
              <a:rPr lang="en-US" dirty="0" smtClean="0"/>
              <a:t>Make sure the document provides their needs</a:t>
            </a:r>
            <a:endParaRPr lang="en-US" dirty="0" smtClean="0"/>
          </a:p>
          <a:p>
            <a:pPr>
              <a:tabLst>
                <a:tab pos="457200" algn="l"/>
              </a:tabLst>
            </a:pPr>
            <a:r>
              <a:rPr lang="en-US" dirty="0" smtClean="0"/>
              <a:t>Be careful with discussion of </a:t>
            </a:r>
            <a:r>
              <a:rPr lang="en-US" dirty="0" smtClean="0"/>
              <a:t>technical background.</a:t>
            </a:r>
          </a:p>
          <a:p>
            <a:pPr lvl="1" indent="-457200">
              <a:tabLst>
                <a:tab pos="457200" algn="l"/>
              </a:tabLst>
            </a:pPr>
            <a:r>
              <a:rPr lang="en-US" dirty="0" smtClean="0"/>
              <a:t>Attention to background section based on the expected readers</a:t>
            </a:r>
            <a:endParaRPr lang="en-US" dirty="0" smtClean="0"/>
          </a:p>
          <a:p>
            <a:r>
              <a:rPr lang="en-US" dirty="0" smtClean="0"/>
              <a:t>Carefully craft with the report introduction</a:t>
            </a:r>
            <a:r>
              <a:rPr lang="en-US" dirty="0" smtClean="0"/>
              <a:t>.</a:t>
            </a:r>
          </a:p>
          <a:p>
            <a:pPr lvl="1" indent="-457200"/>
            <a:r>
              <a:rPr lang="en-US" dirty="0" smtClean="0"/>
              <a:t>Topics covered and why they are important  </a:t>
            </a:r>
            <a:endParaRPr lang="en-US" dirty="0" smtClean="0"/>
          </a:p>
          <a:p>
            <a:r>
              <a:rPr lang="en-US" dirty="0" smtClean="0"/>
              <a:t>Prepare for the media.</a:t>
            </a:r>
          </a:p>
          <a:p>
            <a:pPr lvl="1" indent="-457200"/>
            <a:r>
              <a:rPr lang="en-US" dirty="0" smtClean="0"/>
              <a:t>print</a:t>
            </a:r>
            <a:r>
              <a:rPr lang="en-US" dirty="0" smtClean="0"/>
              <a:t>, web site, social </a:t>
            </a:r>
            <a:r>
              <a:rPr lang="en-US" dirty="0" smtClean="0"/>
              <a:t>media.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Inspection and </a:t>
            </a:r>
            <a:r>
              <a:rPr lang="en-US" dirty="0" smtClean="0"/>
              <a:t>Business Trip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be for inspection report, site </a:t>
            </a:r>
            <a:r>
              <a:rPr lang="en-US" dirty="0" smtClean="0"/>
              <a:t>reports, accident reports, investigative reports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May include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Introduction: purpose of report and overview of content</a:t>
            </a:r>
            <a:endParaRPr lang="en-US" dirty="0" smtClean="0"/>
          </a:p>
          <a:p>
            <a:pPr lvl="1"/>
            <a:r>
              <a:rPr lang="en-US" dirty="0" smtClean="0"/>
              <a:t>Background</a:t>
            </a:r>
            <a:endParaRPr lang="en-US" dirty="0" smtClean="0"/>
          </a:p>
          <a:p>
            <a:pPr lvl="1"/>
            <a:r>
              <a:rPr lang="en-US" dirty="0" smtClean="0"/>
              <a:t>Discussion for main contents</a:t>
            </a:r>
            <a:endParaRPr lang="en-US" dirty="0" smtClean="0"/>
          </a:p>
          <a:p>
            <a:pPr lvl="1"/>
            <a:r>
              <a:rPr lang="en-US" dirty="0" smtClean="0"/>
              <a:t>Actions </a:t>
            </a:r>
            <a:r>
              <a:rPr lang="en-US" dirty="0" smtClean="0"/>
              <a:t>taken to solve a problem</a:t>
            </a:r>
            <a:endParaRPr lang="en-US" dirty="0" smtClean="0"/>
          </a:p>
          <a:p>
            <a:pPr lvl="1">
              <a:tabLst>
                <a:tab pos="457200" algn="l"/>
              </a:tabLst>
            </a:pPr>
            <a:r>
              <a:rPr lang="en-US" dirty="0" smtClean="0"/>
              <a:t>Recommendations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Research, </a:t>
            </a:r>
            <a:r>
              <a:rPr lang="en-US" dirty="0" smtClean="0"/>
              <a:t>Laboratory, or Field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 smtClean="0"/>
              <a:t>Presenting data, experiments, survey, theory or method</a:t>
            </a:r>
          </a:p>
          <a:p>
            <a:pPr marL="457200" indent="-457200"/>
            <a:r>
              <a:rPr lang="en-US" dirty="0" smtClean="0"/>
              <a:t>May include:</a:t>
            </a:r>
          </a:p>
          <a:p>
            <a:pPr marL="857250" lvl="1" indent="-457200"/>
            <a:r>
              <a:rPr lang="en-US" dirty="0" smtClean="0"/>
              <a:t>Abstract</a:t>
            </a:r>
          </a:p>
          <a:p>
            <a:pPr marL="857250" lvl="1" indent="-457200"/>
            <a:r>
              <a:rPr lang="en-US" dirty="0" smtClean="0"/>
              <a:t>Introduction</a:t>
            </a:r>
            <a:endParaRPr lang="en-US" dirty="0" smtClean="0"/>
          </a:p>
          <a:p>
            <a:pPr marL="857250" lvl="1" indent="-457200"/>
            <a:r>
              <a:rPr lang="en-US" dirty="0" smtClean="0"/>
              <a:t>Background</a:t>
            </a:r>
          </a:p>
          <a:p>
            <a:pPr marL="857250" lvl="1" indent="-457200"/>
            <a:r>
              <a:rPr lang="en-US" dirty="0" smtClean="0"/>
              <a:t>Literature review</a:t>
            </a:r>
          </a:p>
          <a:p>
            <a:pPr marL="857250" lvl="1" indent="-457200"/>
            <a:r>
              <a:rPr lang="en-US" dirty="0" smtClean="0"/>
              <a:t>Theory, method, procedure, </a:t>
            </a:r>
            <a:r>
              <a:rPr lang="en-US" dirty="0" smtClean="0"/>
              <a:t>or equipment</a:t>
            </a:r>
            <a:endParaRPr lang="en-US" dirty="0" smtClean="0"/>
          </a:p>
          <a:p>
            <a:pPr marL="857250" lvl="1" indent="-457200"/>
            <a:r>
              <a:rPr lang="en-US" dirty="0" smtClean="0"/>
              <a:t>Observations, data, findings, and </a:t>
            </a:r>
            <a:r>
              <a:rPr lang="en-US" dirty="0" smtClean="0"/>
              <a:t>results</a:t>
            </a:r>
          </a:p>
          <a:p>
            <a:pPr marL="857250" lvl="1" indent="-457200"/>
            <a:r>
              <a:rPr lang="en-US" dirty="0" smtClean="0"/>
              <a:t>Figures</a:t>
            </a:r>
            <a:r>
              <a:rPr lang="en-US" dirty="0" smtClean="0"/>
              <a:t>, </a:t>
            </a:r>
            <a:r>
              <a:rPr lang="en-US" dirty="0" smtClean="0"/>
              <a:t>illustrations, curves, lists </a:t>
            </a:r>
            <a:r>
              <a:rPr lang="en-US" dirty="0" smtClean="0"/>
              <a:t>and </a:t>
            </a:r>
            <a:r>
              <a:rPr lang="en-US" dirty="0" smtClean="0"/>
              <a:t>tables</a:t>
            </a:r>
            <a:endParaRPr lang="en-US" dirty="0" smtClean="0"/>
          </a:p>
          <a:p>
            <a:pPr marL="857250" lvl="1" indent="-457200"/>
            <a:r>
              <a:rPr lang="en-US" dirty="0" smtClean="0"/>
              <a:t>Conclusions</a:t>
            </a:r>
          </a:p>
          <a:p>
            <a:pPr marL="857250" lvl="1" indent="-457200"/>
            <a:r>
              <a:rPr lang="en-US" dirty="0" smtClean="0"/>
              <a:t>Implications and further research</a:t>
            </a:r>
          </a:p>
          <a:p>
            <a:pPr marL="857250" lvl="1" indent="-457200"/>
            <a:r>
              <a:rPr lang="en-US" dirty="0" smtClean="0"/>
              <a:t>References and information sources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Specifications may provide requirements for  jobs, tasks, services, materials, etc.</a:t>
            </a:r>
          </a:p>
          <a:p>
            <a:r>
              <a:rPr lang="en-US" dirty="0" smtClean="0"/>
              <a:t>Specifications may provide exact technical description of product, equipment, material, etc. </a:t>
            </a:r>
          </a:p>
          <a:p>
            <a:r>
              <a:rPr lang="en-US" dirty="0" smtClean="0"/>
              <a:t>May be in text format or table format (data sheets)</a:t>
            </a:r>
          </a:p>
          <a:p>
            <a:r>
              <a:rPr lang="en-US" dirty="0" smtClean="0"/>
              <a:t>Focus on accuracy and clarity and precision of details</a:t>
            </a:r>
          </a:p>
          <a:p>
            <a:r>
              <a:rPr lang="en-US" dirty="0" smtClean="0"/>
              <a:t>Should include information about the authority and authors</a:t>
            </a:r>
          </a:p>
          <a:p>
            <a:r>
              <a:rPr lang="en-US" dirty="0" smtClean="0"/>
              <a:t>Traditional specifications use “</a:t>
            </a:r>
            <a:r>
              <a:rPr lang="en-US" i="1" dirty="0" smtClean="0"/>
              <a:t>shall”</a:t>
            </a:r>
            <a:r>
              <a:rPr lang="en-US" dirty="0" smtClean="0"/>
              <a:t> to indicate requirements</a:t>
            </a:r>
          </a:p>
          <a:p>
            <a:r>
              <a:rPr lang="en-US" dirty="0" smtClean="0"/>
              <a:t>Extra caution should be taken to make sure meanings are precise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63550" indent="-463550"/>
            <a:r>
              <a:rPr lang="en-US" sz="3100" i="1" dirty="0" smtClean="0"/>
              <a:t>Types:</a:t>
            </a:r>
            <a:r>
              <a:rPr lang="en-US" sz="3100" dirty="0" smtClean="0"/>
              <a:t> solicited, unsolicited; external, </a:t>
            </a:r>
            <a:r>
              <a:rPr lang="en-US" sz="3100" dirty="0" smtClean="0"/>
              <a:t>internal</a:t>
            </a:r>
          </a:p>
          <a:p>
            <a:pPr marL="463550" indent="-463550"/>
            <a:r>
              <a:rPr lang="en-US" sz="3100" dirty="0" smtClean="0"/>
              <a:t>Solicited proposals usually have special formats and contents requirements</a:t>
            </a:r>
            <a:endParaRPr lang="en-US" sz="3100" dirty="0" smtClean="0"/>
          </a:p>
          <a:p>
            <a:pPr marL="463550" indent="-463550"/>
            <a:r>
              <a:rPr lang="en-US" sz="3100" dirty="0" smtClean="0"/>
              <a:t>Proposals may include:</a:t>
            </a:r>
          </a:p>
          <a:p>
            <a:pPr marL="863600" lvl="1" indent="-463550"/>
            <a:r>
              <a:rPr lang="en-US" sz="2700" dirty="0" smtClean="0"/>
              <a:t>Introduction</a:t>
            </a:r>
          </a:p>
          <a:p>
            <a:pPr marL="863600" lvl="1" indent="-463550"/>
            <a:r>
              <a:rPr lang="en-US" sz="2700" dirty="0" smtClean="0"/>
              <a:t>Background: need, opportunity</a:t>
            </a:r>
          </a:p>
          <a:p>
            <a:pPr marL="863600" lvl="1" indent="-463550"/>
            <a:r>
              <a:rPr lang="en-US" sz="2700" dirty="0" smtClean="0"/>
              <a:t>Proposed project</a:t>
            </a:r>
          </a:p>
          <a:p>
            <a:pPr marL="863600" lvl="1" indent="-463550"/>
            <a:r>
              <a:rPr lang="en-US" sz="2700" dirty="0" smtClean="0"/>
              <a:t>Description of the project</a:t>
            </a:r>
          </a:p>
          <a:p>
            <a:pPr marL="863600" lvl="1" indent="-463550"/>
            <a:r>
              <a:rPr lang="en-US" sz="2700" dirty="0" smtClean="0"/>
              <a:t>Benefits, feasibility</a:t>
            </a:r>
          </a:p>
          <a:p>
            <a:pPr marL="863600" lvl="1" indent="-463550"/>
            <a:r>
              <a:rPr lang="en-US" sz="2700" dirty="0" smtClean="0"/>
              <a:t>Method, </a:t>
            </a:r>
            <a:r>
              <a:rPr lang="en-US" sz="2700" dirty="0" smtClean="0"/>
              <a:t>approach</a:t>
            </a:r>
          </a:p>
          <a:p>
            <a:pPr marL="863600" lvl="1" indent="-463550"/>
            <a:r>
              <a:rPr lang="en-US" sz="2700" dirty="0" smtClean="0"/>
              <a:t>SWOT analysis</a:t>
            </a:r>
            <a:endParaRPr lang="en-US" sz="2700" dirty="0" smtClean="0"/>
          </a:p>
          <a:p>
            <a:pPr marL="863600" lvl="1" indent="-463550"/>
            <a:r>
              <a:rPr lang="en-US" sz="2700" dirty="0" smtClean="0"/>
              <a:t>Qualifications </a:t>
            </a:r>
            <a:r>
              <a:rPr lang="en-US" sz="2700" dirty="0" smtClean="0"/>
              <a:t>of team (proposer’s</a:t>
            </a:r>
            <a:r>
              <a:rPr lang="en-US" sz="2700" dirty="0" smtClean="0"/>
              <a:t>)</a:t>
            </a:r>
          </a:p>
          <a:p>
            <a:pPr marL="863600" lvl="1" indent="-463550"/>
            <a:r>
              <a:rPr lang="en-US" sz="2700" dirty="0" smtClean="0"/>
              <a:t>Schedule (and Gantt chart, MS Project)</a:t>
            </a:r>
            <a:endParaRPr lang="en-US" sz="2700" dirty="0" smtClean="0"/>
          </a:p>
          <a:p>
            <a:pPr marL="863600" lvl="1" indent="-463550"/>
            <a:r>
              <a:rPr lang="en-US" sz="2700" dirty="0" smtClean="0"/>
              <a:t>Budget details and costs</a:t>
            </a:r>
            <a:endParaRPr lang="en-US" sz="2700" dirty="0" smtClean="0"/>
          </a:p>
          <a:p>
            <a:pPr marL="863600" lvl="1" indent="-463550"/>
            <a:r>
              <a:rPr lang="en-US" sz="2700" dirty="0" smtClean="0"/>
              <a:t>Conclusion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08AC8-4FF8-4D57-A284-E5F42D9EAC2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3360</TotalTime>
  <Words>595</Words>
  <Application>Microsoft Office PowerPoint</Application>
  <PresentationFormat>On-screen Show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EE x12 Technical Reports Writing Lecture 7</vt:lpstr>
      <vt:lpstr>Chapter 5</vt:lpstr>
      <vt:lpstr>Outline</vt:lpstr>
      <vt:lpstr>Some Common Documents</vt:lpstr>
      <vt:lpstr>Preliminaries</vt:lpstr>
      <vt:lpstr>Inspection and Business Trip Reports</vt:lpstr>
      <vt:lpstr>Research, Laboratory, or Field Reports</vt:lpstr>
      <vt:lpstr>Specifications</vt:lpstr>
      <vt:lpstr>Proposals</vt:lpstr>
      <vt:lpstr>Example Gantt Chart</vt:lpstr>
      <vt:lpstr>SWOT Analysis</vt:lpstr>
      <vt:lpstr>Progress Reports</vt:lpstr>
      <vt:lpstr>Instructions</vt:lpstr>
      <vt:lpstr>Recommendation Reports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Discrete Fourier Transform</dc:title>
  <dc:creator>Essam Sourour</dc:creator>
  <cp:lastModifiedBy>Essam Sourour</cp:lastModifiedBy>
  <cp:revision>842</cp:revision>
  <dcterms:created xsi:type="dcterms:W3CDTF">2006-08-16T00:00:00Z</dcterms:created>
  <dcterms:modified xsi:type="dcterms:W3CDTF">2014-12-16T23:23:06Z</dcterms:modified>
</cp:coreProperties>
</file>